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handoutMasterIdLst>
    <p:handoutMasterId r:id="rId18"/>
  </p:handoutMasterIdLst>
  <p:sldIdLst>
    <p:sldId id="257" r:id="rId2"/>
    <p:sldId id="300" r:id="rId3"/>
    <p:sldId id="287" r:id="rId4"/>
    <p:sldId id="288" r:id="rId5"/>
    <p:sldId id="289" r:id="rId6"/>
    <p:sldId id="290" r:id="rId7"/>
    <p:sldId id="294" r:id="rId8"/>
    <p:sldId id="295" r:id="rId9"/>
    <p:sldId id="296" r:id="rId10"/>
    <p:sldId id="297" r:id="rId11"/>
    <p:sldId id="299" r:id="rId12"/>
    <p:sldId id="276" r:id="rId13"/>
    <p:sldId id="277" r:id="rId14"/>
    <p:sldId id="298" r:id="rId15"/>
    <p:sldId id="27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911" autoAdjust="0"/>
  </p:normalViewPr>
  <p:slideViewPr>
    <p:cSldViewPr snapToGrid="0">
      <p:cViewPr varScale="1">
        <p:scale>
          <a:sx n="112" d="100"/>
          <a:sy n="112" d="100"/>
        </p:scale>
        <p:origin x="552" y="9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796EA6-6F25-4F19-87BA-7ADCC16DAEFF}" type="datetimeFigureOut">
              <a:rPr lang="en-US" smtClean="0"/>
              <a:t>5/22/2025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C172E-A8B5-46F6-B05C-DFA3E2E0F207}" type="datetimeFigureOut">
              <a:rPr lang="en-US" smtClean="0"/>
              <a:t>5/22/2025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10</a:t>
            </a:fld>
            <a:endParaRPr lang="en-US" dirty="0"/>
          </a:p>
        </p:txBody>
      </p:sp>
    </p:spTree>
    <p:extLst>
      <p:ext uri="{BB962C8B-B14F-4D97-AF65-F5344CB8AC3E}">
        <p14:creationId xmlns:p14="http://schemas.microsoft.com/office/powerpoint/2010/main" val="1394038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DDA130-E45E-172D-D39F-EB0AD50990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9B74B3-E9DE-C4EB-8C63-ADF417232A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ABA516-6AEC-3D32-6E4F-7B70E1384BE8}"/>
              </a:ext>
            </a:extLst>
          </p:cNvPr>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a:extLst>
              <a:ext uri="{FF2B5EF4-FFF2-40B4-BE49-F238E27FC236}">
                <a16:creationId xmlns:a16="http://schemas.microsoft.com/office/drawing/2014/main" id="{5EB1A025-6E52-2DD9-1D22-AAA4548D3AEF}"/>
              </a:ext>
            </a:extLst>
          </p:cNvPr>
          <p:cNvSpPr>
            <a:spLocks noGrp="1"/>
          </p:cNvSpPr>
          <p:nvPr>
            <p:ph type="sldNum" sz="quarter" idx="10"/>
          </p:nvPr>
        </p:nvSpPr>
        <p:spPr/>
        <p:txBody>
          <a:bodyPr/>
          <a:lstStyle/>
          <a:p>
            <a:fld id="{CF2FD335-6D8E-486A-8F5F-DFC7325903FF}" type="slidenum">
              <a:rPr lang="en-US" smtClean="0"/>
              <a:t>11</a:t>
            </a:fld>
            <a:endParaRPr lang="en-US" dirty="0"/>
          </a:p>
        </p:txBody>
      </p:sp>
    </p:spTree>
    <p:extLst>
      <p:ext uri="{BB962C8B-B14F-4D97-AF65-F5344CB8AC3E}">
        <p14:creationId xmlns:p14="http://schemas.microsoft.com/office/powerpoint/2010/main" val="2017146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12</a:t>
            </a:fld>
            <a:endParaRPr lang="en-US" dirty="0"/>
          </a:p>
        </p:txBody>
      </p:sp>
    </p:spTree>
    <p:extLst>
      <p:ext uri="{BB962C8B-B14F-4D97-AF65-F5344CB8AC3E}">
        <p14:creationId xmlns:p14="http://schemas.microsoft.com/office/powerpoint/2010/main" val="3328750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13</a:t>
            </a:fld>
            <a:endParaRPr lang="en-US" dirty="0"/>
          </a:p>
        </p:txBody>
      </p:sp>
    </p:spTree>
    <p:extLst>
      <p:ext uri="{BB962C8B-B14F-4D97-AF65-F5344CB8AC3E}">
        <p14:creationId xmlns:p14="http://schemas.microsoft.com/office/powerpoint/2010/main" val="3140985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14</a:t>
            </a:fld>
            <a:endParaRPr lang="en-US" dirty="0"/>
          </a:p>
        </p:txBody>
      </p:sp>
    </p:spTree>
    <p:extLst>
      <p:ext uri="{BB962C8B-B14F-4D97-AF65-F5344CB8AC3E}">
        <p14:creationId xmlns:p14="http://schemas.microsoft.com/office/powerpoint/2010/main" val="2136405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15</a:t>
            </a:fld>
            <a:endParaRPr lang="en-US" dirty="0"/>
          </a:p>
        </p:txBody>
      </p:sp>
    </p:spTree>
    <p:extLst>
      <p:ext uri="{BB962C8B-B14F-4D97-AF65-F5344CB8AC3E}">
        <p14:creationId xmlns:p14="http://schemas.microsoft.com/office/powerpoint/2010/main" val="1307342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C2D8F-2E70-60E3-4685-D973B99EEB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360080-3745-DB1D-1BC8-B1BE02385C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1B0E14-2989-7B3A-A33A-A41AA8459615}"/>
              </a:ext>
            </a:extLst>
          </p:cNvPr>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a:extLst>
              <a:ext uri="{FF2B5EF4-FFF2-40B4-BE49-F238E27FC236}">
                <a16:creationId xmlns:a16="http://schemas.microsoft.com/office/drawing/2014/main" id="{DA30CF3C-EAD4-3EF0-C5DA-79DF753DA806}"/>
              </a:ext>
            </a:extLst>
          </p:cNvPr>
          <p:cNvSpPr>
            <a:spLocks noGrp="1"/>
          </p:cNvSpPr>
          <p:nvPr>
            <p:ph type="sldNum" sz="quarter" idx="10"/>
          </p:nvPr>
        </p:nvSpPr>
        <p:spPr/>
        <p:txBody>
          <a:bodyPr/>
          <a:lstStyle/>
          <a:p>
            <a:fld id="{CF2FD335-6D8E-486A-8F5F-DFC7325903FF}" type="slidenum">
              <a:rPr lang="en-US" smtClean="0"/>
              <a:t>2</a:t>
            </a:fld>
            <a:endParaRPr lang="en-US" dirty="0"/>
          </a:p>
        </p:txBody>
      </p:sp>
    </p:spTree>
    <p:extLst>
      <p:ext uri="{BB962C8B-B14F-4D97-AF65-F5344CB8AC3E}">
        <p14:creationId xmlns:p14="http://schemas.microsoft.com/office/powerpoint/2010/main" val="3297307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3</a:t>
            </a:fld>
            <a:endParaRPr lang="en-US" dirty="0"/>
          </a:p>
        </p:txBody>
      </p:sp>
    </p:spTree>
    <p:extLst>
      <p:ext uri="{BB962C8B-B14F-4D97-AF65-F5344CB8AC3E}">
        <p14:creationId xmlns:p14="http://schemas.microsoft.com/office/powerpoint/2010/main" val="903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4</a:t>
            </a:fld>
            <a:endParaRPr lang="en-US" dirty="0"/>
          </a:p>
        </p:txBody>
      </p:sp>
    </p:spTree>
    <p:extLst>
      <p:ext uri="{BB962C8B-B14F-4D97-AF65-F5344CB8AC3E}">
        <p14:creationId xmlns:p14="http://schemas.microsoft.com/office/powerpoint/2010/main" val="2230235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5</a:t>
            </a:fld>
            <a:endParaRPr lang="en-US" dirty="0"/>
          </a:p>
        </p:txBody>
      </p:sp>
    </p:spTree>
    <p:extLst>
      <p:ext uri="{BB962C8B-B14F-4D97-AF65-F5344CB8AC3E}">
        <p14:creationId xmlns:p14="http://schemas.microsoft.com/office/powerpoint/2010/main" val="378794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6</a:t>
            </a:fld>
            <a:endParaRPr lang="en-US" dirty="0"/>
          </a:p>
        </p:txBody>
      </p:sp>
    </p:spTree>
    <p:extLst>
      <p:ext uri="{BB962C8B-B14F-4D97-AF65-F5344CB8AC3E}">
        <p14:creationId xmlns:p14="http://schemas.microsoft.com/office/powerpoint/2010/main" val="1287306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7</a:t>
            </a:fld>
            <a:endParaRPr lang="en-US" dirty="0"/>
          </a:p>
        </p:txBody>
      </p:sp>
    </p:spTree>
    <p:extLst>
      <p:ext uri="{BB962C8B-B14F-4D97-AF65-F5344CB8AC3E}">
        <p14:creationId xmlns:p14="http://schemas.microsoft.com/office/powerpoint/2010/main" val="654265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8</a:t>
            </a:fld>
            <a:endParaRPr lang="en-US" dirty="0"/>
          </a:p>
        </p:txBody>
      </p:sp>
    </p:spTree>
    <p:extLst>
      <p:ext uri="{BB962C8B-B14F-4D97-AF65-F5344CB8AC3E}">
        <p14:creationId xmlns:p14="http://schemas.microsoft.com/office/powerpoint/2010/main" val="136597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9</a:t>
            </a:fld>
            <a:endParaRPr lang="en-US" dirty="0"/>
          </a:p>
        </p:txBody>
      </p:sp>
    </p:spTree>
    <p:extLst>
      <p:ext uri="{BB962C8B-B14F-4D97-AF65-F5344CB8AC3E}">
        <p14:creationId xmlns:p14="http://schemas.microsoft.com/office/powerpoint/2010/main" val="1826264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389009"/>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7" name="Footer Placeholder 16"/>
          <p:cNvSpPr>
            <a:spLocks noGrp="1"/>
          </p:cNvSpPr>
          <p:nvPr>
            <p:ph type="ftr" sz="quarter" idx="11"/>
          </p:nvPr>
        </p:nvSpPr>
        <p:spPr>
          <a:xfrm>
            <a:off x="7265116" y="4205288"/>
            <a:ext cx="1727200" cy="457200"/>
          </a:xfrm>
        </p:spPr>
        <p:txBody>
          <a:bodyPr/>
          <a:lstStyle>
            <a:lvl1pPr>
              <a:defRPr>
                <a:solidFill>
                  <a:schemeClr val="accent2">
                    <a:lumMod val="75000"/>
                  </a:schemeClr>
                </a:solidFill>
              </a:defRPr>
            </a:lvl1pPr>
          </a:lstStyle>
          <a:p>
            <a:r>
              <a:rPr lang="en-US"/>
              <a:t>Add a footer</a:t>
            </a:r>
            <a:endParaRPr lang="en-US" dirty="0"/>
          </a:p>
        </p:txBody>
      </p:sp>
      <p:sp>
        <p:nvSpPr>
          <p:cNvPr id="28" name="Date Placeholder 27"/>
          <p:cNvSpPr>
            <a:spLocks noGrp="1"/>
          </p:cNvSpPr>
          <p:nvPr>
            <p:ph type="dt" sz="half" idx="10"/>
          </p:nvPr>
        </p:nvSpPr>
        <p:spPr>
          <a:xfrm>
            <a:off x="9043832" y="4206240"/>
            <a:ext cx="1280160" cy="457200"/>
          </a:xfrm>
        </p:spPr>
        <p:txBody>
          <a:bodyPr/>
          <a:lstStyle>
            <a:lvl1pPr>
              <a:defRPr>
                <a:solidFill>
                  <a:schemeClr val="accent2">
                    <a:lumMod val="75000"/>
                  </a:schemeClr>
                </a:solidFill>
              </a:defRPr>
            </a:lvl1pPr>
          </a:lstStyle>
          <a:p>
            <a:fld id="{4E708F12-96AD-4ED4-8132-A78F5E42C1F5}" type="datetime1">
              <a:rPr lang="en-US" smtClean="0"/>
              <a:pPr/>
              <a:t>5/22/2025</a:t>
            </a:fld>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7FA170-8299-44AD-AEEF-FC686C3D7804}" type="datetime1">
              <a:rPr lang="en-US" smtClean="0"/>
              <a:t>5/22/2025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231763A-68EC-4ECD-9620-D9FE9CDDD622}" type="datetime1">
              <a:rPr lang="en-US" smtClean="0"/>
              <a:t>5/22/2025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98BEDD-6160-49BB-B372-861DE7DE9BA5}" type="datetime1">
              <a:rPr lang="en-US" smtClean="0"/>
              <a:t>5/22/2025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AAE819F-B7FD-4B29-8F66-9E318144BC2A}" type="datetime1">
              <a:rPr lang="en-US" smtClean="0"/>
              <a:t>5/22/2025</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D4CA159C-B6E0-4F10-9F4A-2FA57003B139}" type="datetime1">
              <a:rPr lang="en-US" smtClean="0"/>
              <a:t>5/22/2025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28" name="Footer Placeholder 27"/>
          <p:cNvSpPr>
            <a:spLocks noGrp="1"/>
          </p:cNvSpPr>
          <p:nvPr>
            <p:ph type="ftr" sz="quarter" idx="12"/>
          </p:nvPr>
        </p:nvSpPr>
        <p:spPr/>
        <p:txBody>
          <a:bodyPr rtlCol="0"/>
          <a:lstStyle/>
          <a:p>
            <a:r>
              <a:rPr lang="en-US" dirty="0"/>
              <a:t>Add a footer</a:t>
            </a:r>
          </a:p>
        </p:txBody>
      </p:sp>
      <p:sp>
        <p:nvSpPr>
          <p:cNvPr id="26" name="Date Placeholder 25"/>
          <p:cNvSpPr>
            <a:spLocks noGrp="1"/>
          </p:cNvSpPr>
          <p:nvPr>
            <p:ph type="dt" sz="half" idx="10"/>
          </p:nvPr>
        </p:nvSpPr>
        <p:spPr/>
        <p:txBody>
          <a:bodyPr rtlCol="0"/>
          <a:lstStyle/>
          <a:p>
            <a:fld id="{8170CBBB-D1D1-4386-A5E9-07F3477B78F3}" type="datetime1">
              <a:rPr lang="en-US" smtClean="0"/>
              <a:t>5/22/2025</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4" name="Footer Placeholder 3"/>
          <p:cNvSpPr>
            <a:spLocks noGrp="1"/>
          </p:cNvSpPr>
          <p:nvPr>
            <p:ph type="ftr" sz="quarter" idx="11"/>
          </p:nvPr>
        </p:nvSpPr>
        <p:spPr>
          <a:xfrm>
            <a:off x="7010400" y="612648"/>
            <a:ext cx="1767840" cy="457200"/>
          </a:xfrm>
        </p:spPr>
        <p:txBody>
          <a:bodyPr/>
          <a:lstStyle/>
          <a:p>
            <a:r>
              <a:rPr lang="en-US" dirty="0"/>
              <a:t>Add a footer</a:t>
            </a:r>
          </a:p>
        </p:txBody>
      </p:sp>
      <p:sp>
        <p:nvSpPr>
          <p:cNvPr id="3" name="Date Placeholder 2"/>
          <p:cNvSpPr>
            <a:spLocks noGrp="1"/>
          </p:cNvSpPr>
          <p:nvPr>
            <p:ph type="dt" sz="half" idx="10"/>
          </p:nvPr>
        </p:nvSpPr>
        <p:spPr>
          <a:xfrm>
            <a:off x="8778240" y="612648"/>
            <a:ext cx="1276352" cy="457200"/>
          </a:xfrm>
        </p:spPr>
        <p:txBody>
          <a:bodyPr/>
          <a:lstStyle/>
          <a:p>
            <a:fld id="{9FA4CAD8-0EA7-4615-B69B-B2F199EF3A93}" type="datetime1">
              <a:rPr lang="en-US" smtClean="0"/>
              <a:t>5/22/2025</a:t>
            </a:fld>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B9234BD7-6953-492C-921B-E68B2D7F14C8}" type="datetime1">
              <a:rPr lang="en-US" smtClean="0"/>
              <a:t>5/22/2025</a:t>
            </a:fld>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5A17D9B-D4D3-4E23-88DF-2E354FA43196}" type="datetime1">
              <a:rPr lang="en-US" smtClean="0"/>
              <a:t>5/22/2025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41F67C5-D04E-4576-B61C-12ABA14BBD6C}" type="datetime1">
              <a:rPr lang="en-US" smtClean="0"/>
              <a:t>5/22/2025</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100">
                <a:solidFill>
                  <a:schemeClr val="accent2">
                    <a:lumMod val="75000"/>
                  </a:schemeClr>
                </a:solidFill>
              </a:defRPr>
            </a:lvl1pPr>
          </a:lstStyle>
          <a:p>
            <a:r>
              <a:rPr lang="en-US"/>
              <a:t>Add a footer</a:t>
            </a:r>
            <a:endParaRPr lang="en-US" dirty="0"/>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100">
                <a:solidFill>
                  <a:schemeClr val="accent2">
                    <a:lumMod val="75000"/>
                  </a:schemeClr>
                </a:solidFill>
              </a:defRPr>
            </a:lvl1pPr>
          </a:lstStyle>
          <a:p>
            <a:fld id="{C20F09E4-6EA4-4BF3-9FC8-FF40373B88E6}" type="datetime1">
              <a:rPr lang="en-US" smtClean="0"/>
              <a:pPr/>
              <a:t>5/22/2025</a:t>
            </a:fld>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garegionhcoalition.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ghc911.or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2714" y="1410056"/>
            <a:ext cx="5791200" cy="1548006"/>
          </a:xfrm>
        </p:spPr>
        <p:txBody>
          <a:bodyPr>
            <a:normAutofit fontScale="90000"/>
          </a:bodyPr>
          <a:lstStyle/>
          <a:p>
            <a:r>
              <a:rPr lang="en-US" dirty="0"/>
              <a:t>            </a:t>
            </a:r>
            <a:r>
              <a:rPr lang="en-US" sz="5400" dirty="0">
                <a:latin typeface="Impact" panose="020B0806030902050204" pitchFamily="34" charset="0"/>
              </a:rPr>
              <a:t>Region H </a:t>
            </a:r>
            <a:br>
              <a:rPr lang="en-US" sz="5400" dirty="0">
                <a:latin typeface="Impact" panose="020B0806030902050204" pitchFamily="34" charset="0"/>
              </a:rPr>
            </a:br>
            <a:r>
              <a:rPr lang="en-US" sz="5400" dirty="0">
                <a:latin typeface="Impact" panose="020B0806030902050204" pitchFamily="34" charset="0"/>
              </a:rPr>
              <a:t>Healthcare Coalition </a:t>
            </a:r>
          </a:p>
        </p:txBody>
      </p:sp>
      <p:sp>
        <p:nvSpPr>
          <p:cNvPr id="3" name="Subtitle 2"/>
          <p:cNvSpPr>
            <a:spLocks noGrp="1"/>
          </p:cNvSpPr>
          <p:nvPr>
            <p:ph type="subTitle" idx="1"/>
          </p:nvPr>
        </p:nvSpPr>
        <p:spPr>
          <a:xfrm>
            <a:off x="-5697" y="3840118"/>
            <a:ext cx="6604000" cy="1752600"/>
          </a:xfrm>
        </p:spPr>
        <p:txBody>
          <a:bodyPr/>
          <a:lstStyle/>
          <a:p>
            <a:r>
              <a:rPr lang="en-US" dirty="0"/>
              <a:t>Quarterly Meeting: May 22, 2025</a:t>
            </a:r>
          </a:p>
          <a:p>
            <a:r>
              <a:rPr lang="en-US" dirty="0"/>
              <a:t>Virtual via </a:t>
            </a:r>
            <a:r>
              <a:rPr lang="en-US" dirty="0" err="1"/>
              <a:t>WebEx</a:t>
            </a:r>
            <a:endParaRPr lang="en-US" dirty="0"/>
          </a:p>
          <a:p>
            <a:r>
              <a:rPr lang="en-US" dirty="0"/>
              <a:t>10:00-12:00</a:t>
            </a:r>
          </a:p>
        </p:txBody>
      </p:sp>
      <p:pic>
        <p:nvPicPr>
          <p:cNvPr id="4" name="Picture 3">
            <a:extLst>
              <a:ext uri="{FF2B5EF4-FFF2-40B4-BE49-F238E27FC236}">
                <a16:creationId xmlns:a16="http://schemas.microsoft.com/office/drawing/2014/main" id="{5527EE27-2065-902A-CFCF-620E10938A05}"/>
              </a:ext>
            </a:extLst>
          </p:cNvPr>
          <p:cNvPicPr>
            <a:picLocks noChangeAspect="1"/>
          </p:cNvPicPr>
          <p:nvPr/>
        </p:nvPicPr>
        <p:blipFill rotWithShape="1">
          <a:blip r:embed="rId3">
            <a:extLst>
              <a:ext uri="{28A0092B-C50C-407E-A947-70E740481C1C}">
                <a14:useLocalDpi xmlns:a14="http://schemas.microsoft.com/office/drawing/2010/main" val="0"/>
              </a:ext>
            </a:extLst>
          </a:blip>
          <a:srcRect l="5825" t="7601" r="5442" b="5443"/>
          <a:stretch/>
        </p:blipFill>
        <p:spPr>
          <a:xfrm>
            <a:off x="1797828" y="273465"/>
            <a:ext cx="3219935" cy="3155535"/>
          </a:xfrm>
          <a:prstGeom prst="rect">
            <a:avLst/>
          </a:prstGeom>
          <a:solidFill>
            <a:schemeClr val="tx2"/>
          </a:solidFill>
        </p:spPr>
      </p:pic>
      <p:cxnSp>
        <p:nvCxnSpPr>
          <p:cNvPr id="6" name="Straight Connector 5">
            <a:extLst>
              <a:ext uri="{FF2B5EF4-FFF2-40B4-BE49-F238E27FC236}">
                <a16:creationId xmlns:a16="http://schemas.microsoft.com/office/drawing/2014/main" id="{390953FE-B285-EE0B-DDC7-877F5C2685A0}"/>
              </a:ext>
            </a:extLst>
          </p:cNvPr>
          <p:cNvCxnSpPr>
            <a:cxnSpLocks/>
          </p:cNvCxnSpPr>
          <p:nvPr/>
        </p:nvCxnSpPr>
        <p:spPr>
          <a:xfrm>
            <a:off x="5494946" y="273465"/>
            <a:ext cx="0" cy="334140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business</a:t>
            </a:r>
          </a:p>
        </p:txBody>
      </p:sp>
      <p:sp>
        <p:nvSpPr>
          <p:cNvPr id="3" name="Content Placeholder 2"/>
          <p:cNvSpPr>
            <a:spLocks noGrp="1"/>
          </p:cNvSpPr>
          <p:nvPr>
            <p:ph idx="1"/>
          </p:nvPr>
        </p:nvSpPr>
        <p:spPr>
          <a:xfrm>
            <a:off x="472869" y="1430788"/>
            <a:ext cx="10972800" cy="4325112"/>
          </a:xfrm>
        </p:spPr>
        <p:txBody>
          <a:bodyPr>
            <a:normAutofit/>
          </a:bodyPr>
          <a:lstStyle/>
          <a:p>
            <a:pPr marL="342900" indent="-342900">
              <a:buFont typeface="Arial" panose="020B0604020202020204" pitchFamily="34" charset="0"/>
              <a:buChar char="•"/>
            </a:pPr>
            <a:r>
              <a:rPr lang="en-US" dirty="0"/>
              <a:t>We are currently still in funding freeze. No travel or expenses have occurred since February. </a:t>
            </a:r>
          </a:p>
          <a:p>
            <a:pPr marL="342900" indent="-342900">
              <a:buFont typeface="Arial" panose="020B0604020202020204" pitchFamily="34" charset="0"/>
              <a:buChar char="•"/>
            </a:pPr>
            <a:r>
              <a:rPr lang="en-US" dirty="0"/>
              <a:t>Extended Downtime, &amp; Cyber Security Plans were pushed to next budget year. </a:t>
            </a:r>
          </a:p>
          <a:p>
            <a:pPr marL="342900" indent="-342900">
              <a:buFont typeface="Arial" panose="020B0604020202020204" pitchFamily="34" charset="0"/>
              <a:buChar char="•"/>
            </a:pPr>
            <a:r>
              <a:rPr lang="en-US" dirty="0"/>
              <a:t>We completed both Communication Drills and the annual MRSE. All documents have been posted on GHC911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743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D961B-6DDB-CB03-AA36-1280E9C2D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724596-17FF-7DEC-0721-ED49AA6CD041}"/>
              </a:ext>
            </a:extLst>
          </p:cNvPr>
          <p:cNvSpPr>
            <a:spLocks noGrp="1"/>
          </p:cNvSpPr>
          <p:nvPr>
            <p:ph type="title"/>
          </p:nvPr>
        </p:nvSpPr>
        <p:spPr>
          <a:xfrm>
            <a:off x="0" y="336259"/>
            <a:ext cx="10972800" cy="1066800"/>
          </a:xfrm>
        </p:spPr>
        <p:txBody>
          <a:bodyPr/>
          <a:lstStyle/>
          <a:p>
            <a:pPr algn="ctr"/>
            <a:r>
              <a:rPr lang="en-US" dirty="0"/>
              <a:t>Coalition Budget</a:t>
            </a:r>
          </a:p>
        </p:txBody>
      </p:sp>
      <p:sp>
        <p:nvSpPr>
          <p:cNvPr id="3" name="Content Placeholder 2">
            <a:extLst>
              <a:ext uri="{FF2B5EF4-FFF2-40B4-BE49-F238E27FC236}">
                <a16:creationId xmlns:a16="http://schemas.microsoft.com/office/drawing/2014/main" id="{B327D7D7-971E-78D4-9EE8-214517300E49}"/>
              </a:ext>
            </a:extLst>
          </p:cNvPr>
          <p:cNvSpPr>
            <a:spLocks noGrp="1"/>
          </p:cNvSpPr>
          <p:nvPr>
            <p:ph idx="1"/>
          </p:nvPr>
        </p:nvSpPr>
        <p:spPr>
          <a:xfrm>
            <a:off x="472869" y="1430788"/>
            <a:ext cx="10972800" cy="4325112"/>
          </a:xfrm>
        </p:spPr>
        <p:txBody>
          <a:bodyPr>
            <a:normAutofit/>
          </a:bodyPr>
          <a:lstStyle/>
          <a:p>
            <a:pPr algn="l"/>
            <a:r>
              <a:rPr kumimoji="0" lang="en-US" sz="2800" b="0" i="0" u="none" strike="noStrike" kern="1200" cap="none" spc="0" normalizeH="0" baseline="0" noProof="0" dirty="0">
                <a:ln>
                  <a:noFill/>
                </a:ln>
                <a:solidFill>
                  <a:srgbClr val="455F51"/>
                </a:solidFill>
                <a:effectLst/>
                <a:uLnTx/>
                <a:uFillTx/>
                <a:latin typeface="Calibri" panose="020F0502020204030204"/>
                <a:ea typeface="+mn-ea"/>
                <a:cs typeface="+mn-cs"/>
              </a:rPr>
              <a:t>We did receive permission to spend our No Cost Extension funds. We purchased more DECON Go Kits for Hospitals and EMS. Those should be shipped to us soon. </a:t>
            </a:r>
            <a:endParaRPr kumimoji="0" lang="en-US" sz="2800" u="none" strike="noStrike" kern="1200" cap="none" spc="0" normalizeH="0" baseline="0" noProof="0" dirty="0">
              <a:ln>
                <a:noFill/>
              </a:ln>
              <a:solidFill>
                <a:srgbClr val="455F51"/>
              </a:solidFill>
              <a:uLnTx/>
              <a:uFillTx/>
              <a:latin typeface="Calibri" panose="020F0502020204030204"/>
              <a:ea typeface="+mn-ea"/>
              <a:cs typeface="+mn-cs"/>
            </a:endParaRPr>
          </a:p>
          <a:p>
            <a:pPr algn="l"/>
            <a:r>
              <a:rPr lang="en-US" b="0" i="0" dirty="0">
                <a:solidFill>
                  <a:srgbClr val="455F51"/>
                </a:solidFill>
                <a:effectLst/>
                <a:latin typeface="Calibri" panose="020F0502020204030204"/>
              </a:rPr>
              <a:t>We </a:t>
            </a:r>
            <a:r>
              <a:rPr lang="en-US" dirty="0">
                <a:solidFill>
                  <a:srgbClr val="455F51"/>
                </a:solidFill>
                <a:latin typeface="Calibri" panose="020F0502020204030204"/>
              </a:rPr>
              <a:t>just received word yesterday that our budget for next year can now be submitted but we still don’t know about anything after that. Spending and funding is still up in the air. As soon as we know something we will share it. </a:t>
            </a:r>
            <a:br>
              <a:rPr lang="fr-FR" b="0" i="0" dirty="0">
                <a:effectLst/>
                <a:latin typeface="Google Sans Text"/>
              </a:rPr>
            </a:br>
            <a:endParaRPr lang="en-US" dirty="0"/>
          </a:p>
        </p:txBody>
      </p:sp>
      <p:pic>
        <p:nvPicPr>
          <p:cNvPr id="5" name="Picture 4">
            <a:extLst>
              <a:ext uri="{FF2B5EF4-FFF2-40B4-BE49-F238E27FC236}">
                <a16:creationId xmlns:a16="http://schemas.microsoft.com/office/drawing/2014/main" id="{67BABB18-29F7-A553-4FFC-BE004FE765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1BC8A9B5-7618-EF4A-72D1-08FA12CC3E86}"/>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EC91FE3E-AEEC-0CAA-C7CA-74F2065E5965}"/>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34797A8-16AA-65EB-AE3C-FFD586A4B8E2}"/>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686110F-B6CD-DE9C-2712-9CF9FA3F1077}"/>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640B6A9-092D-C2C3-F280-BC0373382079}"/>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8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9437"/>
            <a:ext cx="10972800" cy="1066800"/>
          </a:xfrm>
        </p:spPr>
        <p:txBody>
          <a:bodyPr/>
          <a:lstStyle/>
          <a:p>
            <a:pPr algn="ctr"/>
            <a:r>
              <a:rPr lang="en-US" b="1" dirty="0"/>
              <a:t>Conferences/Meetings/Exercises/Trainings </a:t>
            </a:r>
            <a:endParaRPr lang="en-US" dirty="0"/>
          </a:p>
        </p:txBody>
      </p:sp>
      <p:sp>
        <p:nvSpPr>
          <p:cNvPr id="3" name="Content Placeholder 2"/>
          <p:cNvSpPr>
            <a:spLocks noGrp="1"/>
          </p:cNvSpPr>
          <p:nvPr>
            <p:ph idx="1"/>
          </p:nvPr>
        </p:nvSpPr>
        <p:spPr>
          <a:xfrm>
            <a:off x="0" y="991315"/>
            <a:ext cx="12239001" cy="5368056"/>
          </a:xfrm>
        </p:spPr>
        <p:txBody>
          <a:bodyPr>
            <a:normAutofit/>
          </a:bodyPr>
          <a:lstStyle/>
          <a:p>
            <a:pPr marL="109728" indent="0">
              <a:buNone/>
            </a:pPr>
            <a:r>
              <a:rPr lang="en-US" b="1" u="sng" dirty="0"/>
              <a:t>EVENT 		DATES</a:t>
            </a:r>
            <a:r>
              <a:rPr lang="en-US" u="sng" dirty="0"/>
              <a:t>	          	 </a:t>
            </a:r>
            <a:r>
              <a:rPr lang="en-US" b="1" u="sng" dirty="0"/>
              <a:t>LOCATIONS</a:t>
            </a:r>
            <a:r>
              <a:rPr lang="en-US" u="sng" dirty="0"/>
              <a:t>			</a:t>
            </a:r>
            <a:r>
              <a:rPr lang="en-US" b="1" u="sng" dirty="0"/>
              <a:t>SIGN UP</a:t>
            </a:r>
            <a:endParaRPr lang="en-US" sz="2200" b="1" dirty="0"/>
          </a:p>
          <a:p>
            <a:pPr marL="109728" indent="0">
              <a:buNone/>
            </a:pPr>
            <a:r>
              <a:rPr lang="en-US" sz="2200" b="1" dirty="0"/>
              <a:t>Coalition Meeting	May 22, 2025		Virtual 				Survey Monkey </a:t>
            </a:r>
          </a:p>
          <a:p>
            <a:pPr marL="109728" indent="0">
              <a:buNone/>
            </a:pPr>
            <a:r>
              <a:rPr lang="en-US" sz="2200" b="1" dirty="0"/>
              <a:t>Stop the Bleed		May 23, 2025		Fairview Park Hospital		Lynn Grant 	</a:t>
            </a:r>
            <a:endParaRPr lang="en-US" b="1" dirty="0"/>
          </a:p>
          <a:p>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3" y="535327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23500" y="527275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0" y="5358327"/>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921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0555"/>
            <a:ext cx="10972800" cy="1066800"/>
          </a:xfrm>
        </p:spPr>
        <p:txBody>
          <a:bodyPr/>
          <a:lstStyle/>
          <a:p>
            <a:pPr algn="ctr"/>
            <a:r>
              <a:rPr lang="en-US" dirty="0"/>
              <a:t>Region H Information &amp; Where to Find it</a:t>
            </a:r>
          </a:p>
        </p:txBody>
      </p:sp>
      <p:sp>
        <p:nvSpPr>
          <p:cNvPr id="3" name="Content Placeholder 2"/>
          <p:cNvSpPr>
            <a:spLocks noGrp="1"/>
          </p:cNvSpPr>
          <p:nvPr>
            <p:ph idx="1"/>
          </p:nvPr>
        </p:nvSpPr>
        <p:spPr>
          <a:xfrm>
            <a:off x="489960" y="1246850"/>
            <a:ext cx="10972800" cy="4325112"/>
          </a:xfrm>
        </p:spPr>
        <p:txBody>
          <a:bodyPr>
            <a:normAutofit fontScale="92500"/>
          </a:bodyPr>
          <a:lstStyle/>
          <a:p>
            <a:pPr marL="342900" indent="-342900">
              <a:buFont typeface="Arial" panose="020B0604020202020204" pitchFamily="34" charset="0"/>
              <a:buChar char="•"/>
            </a:pPr>
            <a:r>
              <a:rPr lang="en-US" dirty="0"/>
              <a:t>Region H Website: </a:t>
            </a:r>
            <a:r>
              <a:rPr lang="en-US" dirty="0">
                <a:hlinkClick r:id="rId3"/>
              </a:rPr>
              <a:t>www.garegionhcoalition.com</a:t>
            </a:r>
            <a:endParaRPr lang="en-US" dirty="0"/>
          </a:p>
          <a:p>
            <a:pPr marL="342900" indent="-342900">
              <a:buFont typeface="Arial" panose="020B0604020202020204" pitchFamily="34" charset="0"/>
              <a:buChar char="•"/>
            </a:pPr>
            <a:r>
              <a:rPr lang="en-US" dirty="0"/>
              <a:t>All information can also be found on </a:t>
            </a:r>
            <a:r>
              <a:rPr lang="en-US" dirty="0">
                <a:hlinkClick r:id="rId4"/>
              </a:rPr>
              <a:t>www.GHC911.org</a:t>
            </a:r>
            <a:r>
              <a:rPr lang="en-US" dirty="0"/>
              <a:t>  </a:t>
            </a:r>
            <a:endParaRPr lang="en-US" b="1" u="sng" dirty="0">
              <a:solidFill>
                <a:srgbClr val="FF0000"/>
              </a:solidFill>
              <a:highlight>
                <a:srgbClr val="FFFF00"/>
              </a:highlight>
            </a:endParaRPr>
          </a:p>
          <a:p>
            <a:pPr marL="342900" indent="-342900">
              <a:buFont typeface="Arial" panose="020B0604020202020204" pitchFamily="34" charset="0"/>
              <a:buChar char="•"/>
            </a:pPr>
            <a:r>
              <a:rPr lang="en-US" dirty="0"/>
              <a:t>If you haven’t already, please sign up as a new user. This is the website for GHA911. Even if you had a log in on the old website you must create a new one.</a:t>
            </a:r>
          </a:p>
          <a:p>
            <a:pPr marL="342900" indent="-342900">
              <a:buFont typeface="Arial" panose="020B0604020202020204" pitchFamily="34" charset="0"/>
              <a:buChar char="•"/>
            </a:pPr>
            <a:r>
              <a:rPr lang="en-US" dirty="0"/>
              <a:t>Steps: GHC911.org </a:t>
            </a:r>
            <a:r>
              <a:rPr lang="en-US" dirty="0">
                <a:sym typeface="Wingdings" panose="05000000000000000000" pitchFamily="2" charset="2"/>
              </a:rPr>
              <a:t> Sign Up Enter all information  we will approve you. </a:t>
            </a:r>
          </a:p>
          <a:p>
            <a:pPr marL="1028700" lvl="1" indent="-342900"/>
            <a:r>
              <a:rPr lang="en-US" dirty="0">
                <a:sym typeface="Wingdings" panose="05000000000000000000" pitchFamily="2" charset="2"/>
              </a:rPr>
              <a:t>Once you are approved you can find everything on here under the File Manager tab-&gt; Regional Coalitions -&gt; Region H. You can find everything from plans, trainings, exercises, and all Coalition meeting minutes and documents.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12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r>
              <a:rPr lang="en-US" b="1" dirty="0"/>
              <a:t>Region H Leadership               EMA contacts</a:t>
            </a: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88217F64-53DB-84EE-39C1-7C5FA77A8564}"/>
              </a:ext>
            </a:extLst>
          </p:cNvPr>
          <p:cNvPicPr>
            <a:picLocks noChangeAspect="1"/>
          </p:cNvPicPr>
          <p:nvPr/>
        </p:nvPicPr>
        <p:blipFill>
          <a:blip r:embed="rId4"/>
          <a:srcRect t="3191" r="1176"/>
          <a:stretch/>
        </p:blipFill>
        <p:spPr>
          <a:xfrm>
            <a:off x="29616" y="1978382"/>
            <a:ext cx="5745047" cy="1842997"/>
          </a:xfrm>
          <a:prstGeom prst="rect">
            <a:avLst/>
          </a:prstGeom>
        </p:spPr>
      </p:pic>
      <p:pic>
        <p:nvPicPr>
          <p:cNvPr id="14" name="Picture 13">
            <a:extLst>
              <a:ext uri="{FF2B5EF4-FFF2-40B4-BE49-F238E27FC236}">
                <a16:creationId xmlns:a16="http://schemas.microsoft.com/office/drawing/2014/main" id="{EF6A9FFB-3A44-4FC4-BD21-D82FA477C6D5}"/>
              </a:ext>
            </a:extLst>
          </p:cNvPr>
          <p:cNvPicPr>
            <a:picLocks noChangeAspect="1"/>
          </p:cNvPicPr>
          <p:nvPr/>
        </p:nvPicPr>
        <p:blipFill>
          <a:blip r:embed="rId5"/>
          <a:stretch>
            <a:fillRect/>
          </a:stretch>
        </p:blipFill>
        <p:spPr>
          <a:xfrm>
            <a:off x="5522361" y="1340384"/>
            <a:ext cx="6640023" cy="3760031"/>
          </a:xfrm>
          <a:prstGeom prst="rect">
            <a:avLst/>
          </a:prstGeom>
        </p:spPr>
      </p:pic>
    </p:spTree>
    <p:extLst>
      <p:ext uri="{BB962C8B-B14F-4D97-AF65-F5344CB8AC3E}">
        <p14:creationId xmlns:p14="http://schemas.microsoft.com/office/powerpoint/2010/main" val="245291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47" y="373246"/>
            <a:ext cx="10895888" cy="1066800"/>
          </a:xfrm>
        </p:spPr>
        <p:txBody>
          <a:bodyPr/>
          <a:lstStyle/>
          <a:p>
            <a:pPr algn="ctr"/>
            <a:r>
              <a:rPr lang="en-US" b="1" dirty="0"/>
              <a:t>Next Coalition Meeting</a:t>
            </a:r>
            <a:endParaRPr lang="en-US" dirty="0"/>
          </a:p>
        </p:txBody>
      </p:sp>
      <p:sp>
        <p:nvSpPr>
          <p:cNvPr id="3" name="Content Placeholder 2"/>
          <p:cNvSpPr>
            <a:spLocks noGrp="1"/>
          </p:cNvSpPr>
          <p:nvPr>
            <p:ph idx="1"/>
          </p:nvPr>
        </p:nvSpPr>
        <p:spPr>
          <a:xfrm>
            <a:off x="76912" y="1153685"/>
            <a:ext cx="12191999" cy="4602215"/>
          </a:xfrm>
        </p:spPr>
        <p:txBody>
          <a:bodyPr>
            <a:normAutofit/>
          </a:bodyPr>
          <a:lstStyle/>
          <a:p>
            <a:pPr marL="109728" indent="0">
              <a:buNone/>
            </a:pPr>
            <a:endParaRPr lang="en-US" b="1" dirty="0"/>
          </a:p>
          <a:p>
            <a:pPr lvl="1"/>
            <a:r>
              <a:rPr lang="en-US" b="1" dirty="0"/>
              <a:t>Thursday</a:t>
            </a:r>
            <a:r>
              <a:rPr lang="en-US" b="1"/>
              <a:t>, August 28, </a:t>
            </a:r>
            <a:r>
              <a:rPr lang="en-US" b="1" dirty="0"/>
              <a:t>2025</a:t>
            </a:r>
          </a:p>
          <a:p>
            <a:pPr lvl="2"/>
            <a:r>
              <a:rPr lang="en-US" dirty="0"/>
              <a:t>OFTC, YKK room 10:00a-1:00p (hopefully, if funding freeze isn’t lifted it will be virtual)</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10" y="528348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4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C50AA-2C8A-D5EF-DC80-119336D59E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08F74C-1F11-1BB9-6A16-6AFEFEB5FF8D}"/>
              </a:ext>
            </a:extLst>
          </p:cNvPr>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a:extLst>
              <a:ext uri="{FF2B5EF4-FFF2-40B4-BE49-F238E27FC236}">
                <a16:creationId xmlns:a16="http://schemas.microsoft.com/office/drawing/2014/main" id="{76A19F3E-B902-FC79-E411-FF20FAD371AD}"/>
              </a:ext>
            </a:extLst>
          </p:cNvPr>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b="1" dirty="0">
                <a:highlight>
                  <a:srgbClr val="FFFF00"/>
                </a:highlight>
              </a:rPr>
              <a:t>EMA</a:t>
            </a:r>
          </a:p>
        </p:txBody>
      </p:sp>
      <p:pic>
        <p:nvPicPr>
          <p:cNvPr id="5" name="Picture 4">
            <a:extLst>
              <a:ext uri="{FF2B5EF4-FFF2-40B4-BE49-F238E27FC236}">
                <a16:creationId xmlns:a16="http://schemas.microsoft.com/office/drawing/2014/main" id="{C2D02154-3300-D560-F1AE-4168F27EC5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39ACBFBA-AD51-7C2E-990E-F4BF950DC4B3}"/>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54EC75AD-BFB9-8936-C7E2-A43664249BAD}"/>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4BDE977-116F-50EE-0961-E228E3FA06E5}"/>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527C73B-DFE5-2275-3217-BE2405EDBE19}"/>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6EBE176-3E76-2F0C-EF2E-FAEC99AF718D}"/>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26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b="1" dirty="0">
                <a:highlight>
                  <a:srgbClr val="FFFF00"/>
                </a:highlight>
              </a:rPr>
              <a:t>EMS</a:t>
            </a:r>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034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b="1" dirty="0">
                <a:highlight>
                  <a:srgbClr val="FFFF00"/>
                </a:highlight>
              </a:rPr>
              <a:t>Public Health </a:t>
            </a:r>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339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b="1" dirty="0">
                <a:highlight>
                  <a:srgbClr val="FFFF00"/>
                </a:highlight>
              </a:rPr>
              <a:t>Epidemiology</a:t>
            </a:r>
          </a:p>
          <a:p>
            <a:pPr marL="0" indent="0">
              <a:buNone/>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916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b="1" dirty="0">
                <a:highlight>
                  <a:srgbClr val="FFFF00"/>
                </a:highlight>
              </a:rPr>
              <a:t>Hospital</a:t>
            </a:r>
          </a:p>
          <a:p>
            <a:pPr marL="0" indent="0">
              <a:buNone/>
            </a:pPr>
            <a:endParaRPr lang="en-US" dirty="0"/>
          </a:p>
          <a:p>
            <a:pPr marL="0" indent="0">
              <a:buNone/>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6696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dirty="0"/>
              <a:t>Hospital</a:t>
            </a:r>
          </a:p>
          <a:p>
            <a:pPr marL="342900" indent="-342900">
              <a:buFont typeface="Arial" panose="020B0604020202020204" pitchFamily="34" charset="0"/>
              <a:buChar char="•"/>
            </a:pPr>
            <a:r>
              <a:rPr lang="en-US" sz="2800" b="1" dirty="0">
                <a:highlight>
                  <a:srgbClr val="FFFF00"/>
                </a:highlight>
              </a:rPr>
              <a:t>LTC</a:t>
            </a:r>
            <a:endParaRPr lang="en-US" b="1" dirty="0">
              <a:highlight>
                <a:srgbClr val="FFFF00"/>
              </a:highlight>
            </a:endParaRPr>
          </a:p>
          <a:p>
            <a:pPr marL="342900" indent="-342900">
              <a:buFont typeface="Arial" panose="020B0604020202020204" pitchFamily="34" charset="0"/>
              <a:buChar char="•"/>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21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dirty="0"/>
              <a:t>Hospital</a:t>
            </a:r>
            <a:r>
              <a:rPr lang="en-US" dirty="0"/>
              <a:t> </a:t>
            </a:r>
          </a:p>
          <a:p>
            <a:pPr marL="342900" indent="-342900">
              <a:buFont typeface="Arial" panose="020B0604020202020204" pitchFamily="34" charset="0"/>
              <a:buChar char="•"/>
            </a:pPr>
            <a:r>
              <a:rPr lang="en-US" sz="2800" dirty="0"/>
              <a:t>LTC</a:t>
            </a:r>
            <a:endParaRPr lang="en-US" dirty="0"/>
          </a:p>
          <a:p>
            <a:pPr marL="342900" indent="-342900">
              <a:buFont typeface="Arial" panose="020B0604020202020204" pitchFamily="34" charset="0"/>
              <a:buChar char="•"/>
            </a:pPr>
            <a:r>
              <a:rPr lang="en-US" b="1" dirty="0">
                <a:highlight>
                  <a:srgbClr val="FFFF00"/>
                </a:highlight>
              </a:rPr>
              <a:t>State Partners</a:t>
            </a:r>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993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Real World Events</a:t>
            </a:r>
          </a:p>
        </p:txBody>
      </p:sp>
      <p:sp>
        <p:nvSpPr>
          <p:cNvPr id="3" name="Content Placeholder 2"/>
          <p:cNvSpPr>
            <a:spLocks noGrp="1"/>
          </p:cNvSpPr>
          <p:nvPr>
            <p:ph idx="1"/>
          </p:nvPr>
        </p:nvSpPr>
        <p:spPr>
          <a:xfrm>
            <a:off x="472869" y="1430788"/>
            <a:ext cx="10972800" cy="4325112"/>
          </a:xfrm>
        </p:spPr>
        <p:txBody>
          <a:bodyPr/>
          <a:lstStyle/>
          <a:p>
            <a:pPr marL="342900" indent="-342900">
              <a:buFont typeface="Arial" panose="020B0604020202020204" pitchFamily="34" charset="0"/>
              <a:buChar char="•"/>
            </a:pPr>
            <a:r>
              <a:rPr lang="en-US" dirty="0"/>
              <a:t>Report out from any/all Region H members who were affected by snowstorm or any power outages, etc.</a:t>
            </a:r>
          </a:p>
          <a:p>
            <a:pPr marL="342900" indent="-342900">
              <a:buFont typeface="Arial" panose="020B0604020202020204" pitchFamily="34" charset="0"/>
              <a:buChar char="•"/>
            </a:pPr>
            <a:r>
              <a:rPr lang="en-US" sz="2800" dirty="0"/>
              <a:t>And any of those that received resources from us- tell us how the process was, and what can be improved.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76244"/>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974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Training presentation</Template>
  <TotalTime>13909</TotalTime>
  <Words>1233</Words>
  <Application>Microsoft Office PowerPoint</Application>
  <PresentationFormat>Widescreen</PresentationFormat>
  <Paragraphs>125</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Georgia</vt:lpstr>
      <vt:lpstr>Google Sans Text</vt:lpstr>
      <vt:lpstr>Impact</vt:lpstr>
      <vt:lpstr>Wingdings</vt:lpstr>
      <vt:lpstr>Wingdings 2</vt:lpstr>
      <vt:lpstr>Training presentation</vt:lpstr>
      <vt:lpstr>            Region H  Healthcare Coalition </vt:lpstr>
      <vt:lpstr>Updates</vt:lpstr>
      <vt:lpstr>Updates</vt:lpstr>
      <vt:lpstr>Updates</vt:lpstr>
      <vt:lpstr>Updates</vt:lpstr>
      <vt:lpstr>Updates</vt:lpstr>
      <vt:lpstr>Updates</vt:lpstr>
      <vt:lpstr>Updates</vt:lpstr>
      <vt:lpstr>Real World Events</vt:lpstr>
      <vt:lpstr>Coalition business</vt:lpstr>
      <vt:lpstr>Coalition Budget</vt:lpstr>
      <vt:lpstr>Conferences/Meetings/Exercises/Trainings </vt:lpstr>
      <vt:lpstr>Region H Information &amp; Where to Find it</vt:lpstr>
      <vt:lpstr>Region H Leadership               EMA contacts</vt:lpstr>
      <vt:lpstr>Next Coalition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H  Healthcare Coalition</dc:title>
  <dc:creator>Craft, Megan</dc:creator>
  <cp:lastModifiedBy>Craft, Megan</cp:lastModifiedBy>
  <cp:revision>33</cp:revision>
  <dcterms:created xsi:type="dcterms:W3CDTF">2022-05-10T15:28:01Z</dcterms:created>
  <dcterms:modified xsi:type="dcterms:W3CDTF">2025-05-22T20:57:00Z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