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2"/>
  </p:notesMasterIdLst>
  <p:handoutMasterIdLst>
    <p:handoutMasterId r:id="rId13"/>
  </p:handoutMasterIdLst>
  <p:sldIdLst>
    <p:sldId id="257" r:id="rId2"/>
    <p:sldId id="258" r:id="rId3"/>
    <p:sldId id="289" r:id="rId4"/>
    <p:sldId id="275" r:id="rId5"/>
    <p:sldId id="290" r:id="rId6"/>
    <p:sldId id="288" r:id="rId7"/>
    <p:sldId id="276" r:id="rId8"/>
    <p:sldId id="277" r:id="rId9"/>
    <p:sldId id="287" r:id="rId10"/>
    <p:sldId id="279"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7296" userDrawn="1">
          <p15:clr>
            <a:srgbClr val="A4A3A4"/>
          </p15:clr>
        </p15:guide>
        <p15:guide id="4" orient="horz" pos="412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89911" autoAdjust="0"/>
  </p:normalViewPr>
  <p:slideViewPr>
    <p:cSldViewPr snapToGrid="0">
      <p:cViewPr varScale="1">
        <p:scale>
          <a:sx n="112" d="100"/>
          <a:sy n="112" d="100"/>
        </p:scale>
        <p:origin x="552" y="96"/>
      </p:cViewPr>
      <p:guideLst>
        <p:guide orient="horz" pos="2160"/>
        <p:guide pos="3840"/>
        <p:guide pos="7296"/>
        <p:guide orient="horz" pos="4128"/>
      </p:guideLst>
    </p:cSldViewPr>
  </p:slideViewPr>
  <p:notesTextViewPr>
    <p:cViewPr>
      <p:scale>
        <a:sx n="3" d="2"/>
        <a:sy n="3" d="2"/>
      </p:scale>
      <p:origin x="0" y="0"/>
    </p:cViewPr>
  </p:notesTextViewPr>
  <p:notesViewPr>
    <p:cSldViewPr snapToGrid="0" showGuides="1">
      <p:cViewPr varScale="1">
        <p:scale>
          <a:sx n="76" d="100"/>
          <a:sy n="76" d="100"/>
        </p:scale>
        <p:origin x="2538"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8796EA6-6F25-4F19-87BA-7ADCC16DAEFF}" type="datetimeFigureOut">
              <a:rPr lang="en-US" smtClean="0"/>
              <a:t>5/16/2024</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64E50CC-F33A-4EF4-9F12-93EC4A21A0CF}" type="slidenum">
              <a:rPr lang="en-US" smtClean="0"/>
              <a:t>‹#›</a:t>
            </a:fld>
            <a:endParaRPr lang="en-US" dirty="0"/>
          </a:p>
        </p:txBody>
      </p:sp>
    </p:spTree>
    <p:extLst>
      <p:ext uri="{BB962C8B-B14F-4D97-AF65-F5344CB8AC3E}">
        <p14:creationId xmlns:p14="http://schemas.microsoft.com/office/powerpoint/2010/main" val="13232950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39C172E-A8B5-46F6-B05C-DFA3E2E0F207}" type="datetimeFigureOut">
              <a:rPr lang="en-US" smtClean="0"/>
              <a:t>5/16/2024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674CE4-FBD8-4481-AEFB-CA53E599A745}" type="slidenum">
              <a:rPr lang="en-US" smtClean="0"/>
              <a:t>‹#›</a:t>
            </a:fld>
            <a:endParaRPr lang="en-US" dirty="0"/>
          </a:p>
        </p:txBody>
      </p:sp>
    </p:spTree>
    <p:extLst>
      <p:ext uri="{BB962C8B-B14F-4D97-AF65-F5344CB8AC3E}">
        <p14:creationId xmlns:p14="http://schemas.microsoft.com/office/powerpoint/2010/main" val="12732681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2674CE4-FBD8-4481-AEFB-CA53E599A745}" type="slidenum">
              <a:rPr lang="en-US" smtClean="0"/>
              <a:t>1</a:t>
            </a:fld>
            <a:endParaRPr lang="en-US" dirty="0"/>
          </a:p>
        </p:txBody>
      </p:sp>
    </p:spTree>
    <p:extLst>
      <p:ext uri="{BB962C8B-B14F-4D97-AF65-F5344CB8AC3E}">
        <p14:creationId xmlns:p14="http://schemas.microsoft.com/office/powerpoint/2010/main" val="21479742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How presentation will benefit audience: Adult learners are more interested in a subject if they know how or why it is important to them.</a:t>
            </a:r>
          </a:p>
          <a:p>
            <a:pPr marL="171450" indent="-171450">
              <a:buFont typeface="Arial" panose="020B0604020202020204" pitchFamily="34" charset="0"/>
              <a:buChar char="•"/>
            </a:pPr>
            <a:r>
              <a:rPr lang="en-US" dirty="0"/>
              <a:t>Presenter’s level of expertise in the subject: Briefly state your credentials in this area, or explain why participants should listen to you.</a:t>
            </a:r>
          </a:p>
        </p:txBody>
      </p:sp>
      <p:sp>
        <p:nvSpPr>
          <p:cNvPr id="4" name="Slide Number Placeholder 3"/>
          <p:cNvSpPr>
            <a:spLocks noGrp="1"/>
          </p:cNvSpPr>
          <p:nvPr>
            <p:ph type="sldNum" sz="quarter" idx="10"/>
          </p:nvPr>
        </p:nvSpPr>
        <p:spPr/>
        <p:txBody>
          <a:bodyPr/>
          <a:lstStyle/>
          <a:p>
            <a:fld id="{CF2FD335-6D8E-486A-8F5F-DFC7325903FF}" type="slidenum">
              <a:rPr lang="en-US" smtClean="0"/>
              <a:t>10</a:t>
            </a:fld>
            <a:endParaRPr lang="en-US" dirty="0"/>
          </a:p>
        </p:txBody>
      </p:sp>
    </p:spTree>
    <p:extLst>
      <p:ext uri="{BB962C8B-B14F-4D97-AF65-F5344CB8AC3E}">
        <p14:creationId xmlns:p14="http://schemas.microsoft.com/office/powerpoint/2010/main" val="13073420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How presentation will benefit audience: Adult learners are more interested in a subject if they know how or why it is important to them.</a:t>
            </a:r>
          </a:p>
          <a:p>
            <a:pPr marL="171450" indent="-171450">
              <a:buFont typeface="Arial" panose="020B0604020202020204" pitchFamily="34" charset="0"/>
              <a:buChar char="•"/>
            </a:pPr>
            <a:r>
              <a:rPr lang="en-US" dirty="0"/>
              <a:t>Presenter’s level of expertise in the subject: Briefly state your credentials in this area, or explain why participants should listen to you.</a:t>
            </a:r>
          </a:p>
        </p:txBody>
      </p:sp>
      <p:sp>
        <p:nvSpPr>
          <p:cNvPr id="4" name="Slide Number Placeholder 3"/>
          <p:cNvSpPr>
            <a:spLocks noGrp="1"/>
          </p:cNvSpPr>
          <p:nvPr>
            <p:ph type="sldNum" sz="quarter" idx="10"/>
          </p:nvPr>
        </p:nvSpPr>
        <p:spPr/>
        <p:txBody>
          <a:bodyPr/>
          <a:lstStyle/>
          <a:p>
            <a:fld id="{CF2FD335-6D8E-486A-8F5F-DFC7325903FF}" type="slidenum">
              <a:rPr lang="en-US" smtClean="0"/>
              <a:t>2</a:t>
            </a:fld>
            <a:endParaRPr lang="en-US" dirty="0"/>
          </a:p>
        </p:txBody>
      </p:sp>
    </p:spTree>
    <p:extLst>
      <p:ext uri="{BB962C8B-B14F-4D97-AF65-F5344CB8AC3E}">
        <p14:creationId xmlns:p14="http://schemas.microsoft.com/office/powerpoint/2010/main" val="1188670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How presentation will benefit audience: Adult learners are more interested in a subject if they know how or why it is important to them.</a:t>
            </a:r>
          </a:p>
          <a:p>
            <a:pPr marL="171450" indent="-171450">
              <a:buFont typeface="Arial" panose="020B0604020202020204" pitchFamily="34" charset="0"/>
              <a:buChar char="•"/>
            </a:pPr>
            <a:r>
              <a:rPr lang="en-US" dirty="0"/>
              <a:t>Presenter’s level of expertise in the subject: Briefly state your credentials in this area, or explain why participants should listen to you.</a:t>
            </a:r>
          </a:p>
        </p:txBody>
      </p:sp>
      <p:sp>
        <p:nvSpPr>
          <p:cNvPr id="4" name="Slide Number Placeholder 3"/>
          <p:cNvSpPr>
            <a:spLocks noGrp="1"/>
          </p:cNvSpPr>
          <p:nvPr>
            <p:ph type="sldNum" sz="quarter" idx="10"/>
          </p:nvPr>
        </p:nvSpPr>
        <p:spPr/>
        <p:txBody>
          <a:bodyPr/>
          <a:lstStyle/>
          <a:p>
            <a:fld id="{CF2FD335-6D8E-486A-8F5F-DFC7325903FF}" type="slidenum">
              <a:rPr lang="en-US" smtClean="0"/>
              <a:t>3</a:t>
            </a:fld>
            <a:endParaRPr lang="en-US" dirty="0"/>
          </a:p>
        </p:txBody>
      </p:sp>
    </p:spTree>
    <p:extLst>
      <p:ext uri="{BB962C8B-B14F-4D97-AF65-F5344CB8AC3E}">
        <p14:creationId xmlns:p14="http://schemas.microsoft.com/office/powerpoint/2010/main" val="4206026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How presentation will benefit audience: Adult learners are more interested in a subject if they know how or why it is important to them.</a:t>
            </a:r>
          </a:p>
          <a:p>
            <a:pPr marL="171450" indent="-171450">
              <a:buFont typeface="Arial" panose="020B0604020202020204" pitchFamily="34" charset="0"/>
              <a:buChar char="•"/>
            </a:pPr>
            <a:r>
              <a:rPr lang="en-US" dirty="0"/>
              <a:t>Presenter’s level of expertise in the subject: Briefly state your credentials in this area, or explain why participants should listen to you.</a:t>
            </a:r>
          </a:p>
        </p:txBody>
      </p:sp>
      <p:sp>
        <p:nvSpPr>
          <p:cNvPr id="4" name="Slide Number Placeholder 3"/>
          <p:cNvSpPr>
            <a:spLocks noGrp="1"/>
          </p:cNvSpPr>
          <p:nvPr>
            <p:ph type="sldNum" sz="quarter" idx="10"/>
          </p:nvPr>
        </p:nvSpPr>
        <p:spPr/>
        <p:txBody>
          <a:bodyPr/>
          <a:lstStyle/>
          <a:p>
            <a:fld id="{CF2FD335-6D8E-486A-8F5F-DFC7325903FF}" type="slidenum">
              <a:rPr lang="en-US" smtClean="0"/>
              <a:t>4</a:t>
            </a:fld>
            <a:endParaRPr lang="en-US" dirty="0"/>
          </a:p>
        </p:txBody>
      </p:sp>
    </p:spTree>
    <p:extLst>
      <p:ext uri="{BB962C8B-B14F-4D97-AF65-F5344CB8AC3E}">
        <p14:creationId xmlns:p14="http://schemas.microsoft.com/office/powerpoint/2010/main" val="2462642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How presentation will benefit audience: Adult learners are more interested in a subject if they know how or why it is important to them.</a:t>
            </a:r>
          </a:p>
          <a:p>
            <a:pPr marL="171450" indent="-171450">
              <a:buFont typeface="Arial" panose="020B0604020202020204" pitchFamily="34" charset="0"/>
              <a:buChar char="•"/>
            </a:pPr>
            <a:r>
              <a:rPr lang="en-US" dirty="0"/>
              <a:t>Presenter’s level of expertise in the subject: Briefly state your credentials in this area, or explain why participants should listen to you.</a:t>
            </a:r>
          </a:p>
        </p:txBody>
      </p:sp>
      <p:sp>
        <p:nvSpPr>
          <p:cNvPr id="4" name="Slide Number Placeholder 3"/>
          <p:cNvSpPr>
            <a:spLocks noGrp="1"/>
          </p:cNvSpPr>
          <p:nvPr>
            <p:ph type="sldNum" sz="quarter" idx="10"/>
          </p:nvPr>
        </p:nvSpPr>
        <p:spPr/>
        <p:txBody>
          <a:bodyPr/>
          <a:lstStyle/>
          <a:p>
            <a:fld id="{CF2FD335-6D8E-486A-8F5F-DFC7325903FF}" type="slidenum">
              <a:rPr lang="en-US" smtClean="0"/>
              <a:t>5</a:t>
            </a:fld>
            <a:endParaRPr lang="en-US" dirty="0"/>
          </a:p>
        </p:txBody>
      </p:sp>
    </p:spTree>
    <p:extLst>
      <p:ext uri="{BB962C8B-B14F-4D97-AF65-F5344CB8AC3E}">
        <p14:creationId xmlns:p14="http://schemas.microsoft.com/office/powerpoint/2010/main" val="28661847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How presentation will benefit audience: Adult learners are more interested in a subject if they know how or why it is important to them.</a:t>
            </a:r>
          </a:p>
          <a:p>
            <a:pPr marL="171450" indent="-171450">
              <a:buFont typeface="Arial" panose="020B0604020202020204" pitchFamily="34" charset="0"/>
              <a:buChar char="•"/>
            </a:pPr>
            <a:r>
              <a:rPr lang="en-US" dirty="0"/>
              <a:t>Presenter’s level of expertise in the subject: Briefly state your credentials in this area, or explain why participants should listen to you.</a:t>
            </a:r>
          </a:p>
        </p:txBody>
      </p:sp>
      <p:sp>
        <p:nvSpPr>
          <p:cNvPr id="4" name="Slide Number Placeholder 3"/>
          <p:cNvSpPr>
            <a:spLocks noGrp="1"/>
          </p:cNvSpPr>
          <p:nvPr>
            <p:ph type="sldNum" sz="quarter" idx="10"/>
          </p:nvPr>
        </p:nvSpPr>
        <p:spPr/>
        <p:txBody>
          <a:bodyPr/>
          <a:lstStyle/>
          <a:p>
            <a:fld id="{CF2FD335-6D8E-486A-8F5F-DFC7325903FF}" type="slidenum">
              <a:rPr lang="en-US" smtClean="0"/>
              <a:t>6</a:t>
            </a:fld>
            <a:endParaRPr lang="en-US" dirty="0"/>
          </a:p>
        </p:txBody>
      </p:sp>
    </p:spTree>
    <p:extLst>
      <p:ext uri="{BB962C8B-B14F-4D97-AF65-F5344CB8AC3E}">
        <p14:creationId xmlns:p14="http://schemas.microsoft.com/office/powerpoint/2010/main" val="13940383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How presentation will benefit audience: Adult learners are more interested in a subject if they know how or why it is important to them.</a:t>
            </a:r>
          </a:p>
          <a:p>
            <a:pPr marL="171450" indent="-171450">
              <a:buFont typeface="Arial" panose="020B0604020202020204" pitchFamily="34" charset="0"/>
              <a:buChar char="•"/>
            </a:pPr>
            <a:r>
              <a:rPr lang="en-US" dirty="0"/>
              <a:t>Presenter’s level of expertise in the subject: Briefly state your credentials in this area, or explain why participants should listen to you.</a:t>
            </a:r>
          </a:p>
        </p:txBody>
      </p:sp>
      <p:sp>
        <p:nvSpPr>
          <p:cNvPr id="4" name="Slide Number Placeholder 3"/>
          <p:cNvSpPr>
            <a:spLocks noGrp="1"/>
          </p:cNvSpPr>
          <p:nvPr>
            <p:ph type="sldNum" sz="quarter" idx="10"/>
          </p:nvPr>
        </p:nvSpPr>
        <p:spPr/>
        <p:txBody>
          <a:bodyPr/>
          <a:lstStyle/>
          <a:p>
            <a:fld id="{CF2FD335-6D8E-486A-8F5F-DFC7325903FF}" type="slidenum">
              <a:rPr lang="en-US" smtClean="0"/>
              <a:t>7</a:t>
            </a:fld>
            <a:endParaRPr lang="en-US" dirty="0"/>
          </a:p>
        </p:txBody>
      </p:sp>
    </p:spTree>
    <p:extLst>
      <p:ext uri="{BB962C8B-B14F-4D97-AF65-F5344CB8AC3E}">
        <p14:creationId xmlns:p14="http://schemas.microsoft.com/office/powerpoint/2010/main" val="33287506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How presentation will benefit audience: Adult learners are more interested in a subject if they know how or why it is important to them.</a:t>
            </a:r>
          </a:p>
          <a:p>
            <a:pPr marL="171450" indent="-171450">
              <a:buFont typeface="Arial" panose="020B0604020202020204" pitchFamily="34" charset="0"/>
              <a:buChar char="•"/>
            </a:pPr>
            <a:r>
              <a:rPr lang="en-US" dirty="0"/>
              <a:t>Presenter’s level of expertise in the subject: Briefly state your credentials in this area, or explain why participants should listen to you.</a:t>
            </a:r>
          </a:p>
        </p:txBody>
      </p:sp>
      <p:sp>
        <p:nvSpPr>
          <p:cNvPr id="4" name="Slide Number Placeholder 3"/>
          <p:cNvSpPr>
            <a:spLocks noGrp="1"/>
          </p:cNvSpPr>
          <p:nvPr>
            <p:ph type="sldNum" sz="quarter" idx="10"/>
          </p:nvPr>
        </p:nvSpPr>
        <p:spPr/>
        <p:txBody>
          <a:bodyPr/>
          <a:lstStyle/>
          <a:p>
            <a:fld id="{CF2FD335-6D8E-486A-8F5F-DFC7325903FF}" type="slidenum">
              <a:rPr lang="en-US" smtClean="0"/>
              <a:t>8</a:t>
            </a:fld>
            <a:endParaRPr lang="en-US" dirty="0"/>
          </a:p>
        </p:txBody>
      </p:sp>
    </p:spTree>
    <p:extLst>
      <p:ext uri="{BB962C8B-B14F-4D97-AF65-F5344CB8AC3E}">
        <p14:creationId xmlns:p14="http://schemas.microsoft.com/office/powerpoint/2010/main" val="31409850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How presentation will benefit audience: Adult learners are more interested in a subject if they know how or why it is important to them.</a:t>
            </a:r>
          </a:p>
          <a:p>
            <a:pPr marL="171450" indent="-171450">
              <a:buFont typeface="Arial" panose="020B0604020202020204" pitchFamily="34" charset="0"/>
              <a:buChar char="•"/>
            </a:pPr>
            <a:r>
              <a:rPr lang="en-US" dirty="0"/>
              <a:t>Presenter’s level of expertise in the subject: Briefly state your credentials in this area, or explain why participants should listen to you.</a:t>
            </a:r>
          </a:p>
        </p:txBody>
      </p:sp>
      <p:sp>
        <p:nvSpPr>
          <p:cNvPr id="4" name="Slide Number Placeholder 3"/>
          <p:cNvSpPr>
            <a:spLocks noGrp="1"/>
          </p:cNvSpPr>
          <p:nvPr>
            <p:ph type="sldNum" sz="quarter" idx="10"/>
          </p:nvPr>
        </p:nvSpPr>
        <p:spPr/>
        <p:txBody>
          <a:bodyPr/>
          <a:lstStyle/>
          <a:p>
            <a:fld id="{CF2FD335-6D8E-486A-8F5F-DFC7325903FF}" type="slidenum">
              <a:rPr lang="en-US" smtClean="0"/>
              <a:t>9</a:t>
            </a:fld>
            <a:endParaRPr lang="en-US" dirty="0"/>
          </a:p>
        </p:txBody>
      </p:sp>
    </p:spTree>
    <p:extLst>
      <p:ext uri="{BB962C8B-B14F-4D97-AF65-F5344CB8AC3E}">
        <p14:creationId xmlns:p14="http://schemas.microsoft.com/office/powerpoint/2010/main" val="21364056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9" name="Rectangle 18"/>
          <p:cNvSpPr/>
          <p:nvPr/>
        </p:nvSpPr>
        <p:spPr>
          <a:xfrm>
            <a:off x="0" y="0"/>
            <a:ext cx="12192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3" name="Rectangle 22"/>
          <p:cNvSpPr/>
          <p:nvPr/>
        </p:nvSpPr>
        <p:spPr>
          <a:xfrm flipV="1">
            <a:off x="7213577" y="3810001"/>
            <a:ext cx="4978425"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4" name="Rectangle 23"/>
          <p:cNvSpPr/>
          <p:nvPr/>
        </p:nvSpPr>
        <p:spPr>
          <a:xfrm flipV="1">
            <a:off x="7213601" y="3897010"/>
            <a:ext cx="49784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5" name="Rectangle 24"/>
          <p:cNvSpPr/>
          <p:nvPr/>
        </p:nvSpPr>
        <p:spPr>
          <a:xfrm flipV="1">
            <a:off x="7213601" y="4115167"/>
            <a:ext cx="49784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6" name="Rectangle 25"/>
          <p:cNvSpPr/>
          <p:nvPr/>
        </p:nvSpPr>
        <p:spPr>
          <a:xfrm flipV="1">
            <a:off x="7213600" y="4164403"/>
            <a:ext cx="262128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7" name="Rectangle 26"/>
          <p:cNvSpPr/>
          <p:nvPr/>
        </p:nvSpPr>
        <p:spPr>
          <a:xfrm flipV="1">
            <a:off x="7213600" y="4199572"/>
            <a:ext cx="262128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useBgFill="1">
        <p:nvSpPr>
          <p:cNvPr id="30" name="Rounded Rectangle 29"/>
          <p:cNvSpPr/>
          <p:nvPr/>
        </p:nvSpPr>
        <p:spPr bwMode="white">
          <a:xfrm>
            <a:off x="7213600" y="3962400"/>
            <a:ext cx="408432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useBgFill="1">
        <p:nvSpPr>
          <p:cNvPr id="31" name="Rounded Rectangle 30"/>
          <p:cNvSpPr/>
          <p:nvPr/>
        </p:nvSpPr>
        <p:spPr bwMode="white">
          <a:xfrm>
            <a:off x="9835343" y="4060983"/>
            <a:ext cx="21336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7" name="Rectangle 6"/>
          <p:cNvSpPr/>
          <p:nvPr/>
        </p:nvSpPr>
        <p:spPr>
          <a:xfrm>
            <a:off x="1" y="3649662"/>
            <a:ext cx="12192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0" name="Rectangle 9"/>
          <p:cNvSpPr/>
          <p:nvPr/>
        </p:nvSpPr>
        <p:spPr>
          <a:xfrm>
            <a:off x="1" y="3675528"/>
            <a:ext cx="12192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1" name="Rectangle 10"/>
          <p:cNvSpPr/>
          <p:nvPr/>
        </p:nvSpPr>
        <p:spPr>
          <a:xfrm flipV="1">
            <a:off x="8552068" y="3643090"/>
            <a:ext cx="3639933"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8" name="Title 7"/>
          <p:cNvSpPr>
            <a:spLocks noGrp="1"/>
          </p:cNvSpPr>
          <p:nvPr>
            <p:ph type="ctrTitle"/>
          </p:nvPr>
        </p:nvSpPr>
        <p:spPr>
          <a:xfrm>
            <a:off x="609600" y="2389009"/>
            <a:ext cx="11277600" cy="1470025"/>
          </a:xfrm>
        </p:spPr>
        <p:txBody>
          <a:bodyPr anchor="b"/>
          <a:lstStyle>
            <a:lvl1pPr>
              <a:defRPr sz="4400">
                <a:solidFill>
                  <a:schemeClr val="bg1"/>
                </a:solidFill>
              </a:defRPr>
            </a:lvl1pPr>
          </a:lstStyle>
          <a:p>
            <a:r>
              <a:rPr kumimoji="0" lang="en-US"/>
              <a:t>Click to edit Master title style</a:t>
            </a:r>
          </a:p>
        </p:txBody>
      </p:sp>
      <p:sp>
        <p:nvSpPr>
          <p:cNvPr id="9" name="Subtitle 8"/>
          <p:cNvSpPr>
            <a:spLocks noGrp="1"/>
          </p:cNvSpPr>
          <p:nvPr>
            <p:ph type="subTitle" idx="1"/>
          </p:nvPr>
        </p:nvSpPr>
        <p:spPr>
          <a:xfrm>
            <a:off x="609600" y="3899938"/>
            <a:ext cx="6604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endParaRPr kumimoji="0" lang="en-US" dirty="0"/>
          </a:p>
        </p:txBody>
      </p:sp>
      <p:sp>
        <p:nvSpPr>
          <p:cNvPr id="17" name="Footer Placeholder 16"/>
          <p:cNvSpPr>
            <a:spLocks noGrp="1"/>
          </p:cNvSpPr>
          <p:nvPr>
            <p:ph type="ftr" sz="quarter" idx="11"/>
          </p:nvPr>
        </p:nvSpPr>
        <p:spPr>
          <a:xfrm>
            <a:off x="7265116" y="4205288"/>
            <a:ext cx="1727200" cy="457200"/>
          </a:xfrm>
        </p:spPr>
        <p:txBody>
          <a:bodyPr/>
          <a:lstStyle>
            <a:lvl1pPr>
              <a:defRPr>
                <a:solidFill>
                  <a:schemeClr val="accent2">
                    <a:lumMod val="75000"/>
                  </a:schemeClr>
                </a:solidFill>
              </a:defRPr>
            </a:lvl1pPr>
          </a:lstStyle>
          <a:p>
            <a:r>
              <a:rPr lang="en-US"/>
              <a:t>Add a footer</a:t>
            </a:r>
            <a:endParaRPr lang="en-US" dirty="0"/>
          </a:p>
        </p:txBody>
      </p:sp>
      <p:sp>
        <p:nvSpPr>
          <p:cNvPr id="28" name="Date Placeholder 27"/>
          <p:cNvSpPr>
            <a:spLocks noGrp="1"/>
          </p:cNvSpPr>
          <p:nvPr>
            <p:ph type="dt" sz="half" idx="10"/>
          </p:nvPr>
        </p:nvSpPr>
        <p:spPr>
          <a:xfrm>
            <a:off x="9043832" y="4206240"/>
            <a:ext cx="1280160" cy="457200"/>
          </a:xfrm>
        </p:spPr>
        <p:txBody>
          <a:bodyPr/>
          <a:lstStyle>
            <a:lvl1pPr>
              <a:defRPr>
                <a:solidFill>
                  <a:schemeClr val="accent2">
                    <a:lumMod val="75000"/>
                  </a:schemeClr>
                </a:solidFill>
              </a:defRPr>
            </a:lvl1pPr>
          </a:lstStyle>
          <a:p>
            <a:fld id="{4E708F12-96AD-4ED4-8132-A78F5E42C1F5}" type="datetime1">
              <a:rPr lang="en-US" smtClean="0"/>
              <a:pPr/>
              <a:t>5/16/2024</a:t>
            </a:fld>
            <a:endParaRPr lang="en-US" dirty="0"/>
          </a:p>
        </p:txBody>
      </p:sp>
      <p:sp>
        <p:nvSpPr>
          <p:cNvPr id="29" name="Slide Number Placeholder 28"/>
          <p:cNvSpPr>
            <a:spLocks noGrp="1"/>
          </p:cNvSpPr>
          <p:nvPr>
            <p:ph type="sldNum" sz="quarter" idx="12"/>
          </p:nvPr>
        </p:nvSpPr>
        <p:spPr>
          <a:xfrm>
            <a:off x="11093451" y="1136"/>
            <a:ext cx="996949" cy="365760"/>
          </a:xfrm>
        </p:spPr>
        <p:txBody>
          <a:bodyPr/>
          <a:lstStyle>
            <a:lvl1pPr algn="r">
              <a:defRPr sz="1800">
                <a:solidFill>
                  <a:schemeClr val="bg1"/>
                </a:solidFill>
              </a:defRPr>
            </a:lvl1pPr>
          </a:lstStyle>
          <a:p>
            <a:fld id="{401CF334-2D5C-4859-84A6-CA7E6E43FAEB}" type="slidenum">
              <a:rPr lang="en-US" smtClean="0"/>
              <a:t>‹#›</a:t>
            </a:fld>
            <a:endParaRPr lang="en-US" dirty="0"/>
          </a:p>
        </p:txBody>
      </p:sp>
    </p:spTree>
    <p:extLst>
      <p:ext uri="{BB962C8B-B14F-4D97-AF65-F5344CB8AC3E}">
        <p14:creationId xmlns:p14="http://schemas.microsoft.com/office/powerpoint/2010/main" val="36011521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lvl1pPr>
              <a:defRPr/>
            </a:lvl1pPr>
            <a:lvl5pPr>
              <a:defRPr/>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7B7FA170-8299-44AD-AEEF-FC686C3D7804}" type="datetime1">
              <a:rPr lang="en-US" smtClean="0"/>
              <a:t>5/16/2024</a:t>
            </a:fld>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34678442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hasCustomPrompt="1"/>
          </p:nvPr>
        </p:nvSpPr>
        <p:spPr>
          <a:xfrm>
            <a:off x="9042400" y="1143000"/>
            <a:ext cx="2540000" cy="5448300"/>
          </a:xfrm>
        </p:spPr>
        <p:txBody>
          <a:bodyPr vert="eaVert"/>
          <a:lstStyle>
            <a:lvl1pPr>
              <a:defRPr/>
            </a:lvl1pPr>
          </a:lstStyle>
          <a:p>
            <a:r>
              <a:rPr kumimoji="0" lang="en-US" dirty="0"/>
              <a:t>Edit Master title style</a:t>
            </a:r>
          </a:p>
        </p:txBody>
      </p:sp>
      <p:sp>
        <p:nvSpPr>
          <p:cNvPr id="3" name="Vertical Text Placeholder 2"/>
          <p:cNvSpPr>
            <a:spLocks noGrp="1"/>
          </p:cNvSpPr>
          <p:nvPr>
            <p:ph type="body" orient="vert" idx="1" hasCustomPrompt="1"/>
          </p:nvPr>
        </p:nvSpPr>
        <p:spPr>
          <a:xfrm>
            <a:off x="609600" y="1143000"/>
            <a:ext cx="8331200" cy="5448300"/>
          </a:xfrm>
        </p:spPr>
        <p:txBody>
          <a:bodyPr vert="eaVert"/>
          <a:lstStyle>
            <a:lvl5pPr>
              <a:defRPr/>
            </a:lvl5pPr>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2231763A-68EC-4ECD-9620-D9FE9CDDD622}" type="datetime1">
              <a:rPr lang="en-US" smtClean="0"/>
              <a:t>5/16/2024</a:t>
            </a:fld>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29780883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lvl1pPr>
              <a:defRPr/>
            </a:lvl1pPr>
            <a:lvl5pPr>
              <a:defRPr/>
            </a:lvl5pPr>
            <a:lvl6pPr>
              <a:defRPr/>
            </a:lvl6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7B98BEDD-6160-49BB-B372-861DE7DE9BA5}" type="datetime1">
              <a:rPr lang="en-US" smtClean="0"/>
              <a:t>5/16/2024</a:t>
            </a:fld>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35943031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1968322"/>
            <a:ext cx="10363200" cy="1362075"/>
          </a:xfrm>
        </p:spPr>
        <p:txBody>
          <a:bodyPr anchor="b">
            <a:noAutofit/>
          </a:bodyPr>
          <a:lstStyle>
            <a:lvl1pPr algn="l">
              <a:buNone/>
              <a:defRPr sz="4300" b="1" cap="none" baseline="0">
                <a:ln w="12700">
                  <a:solidFill>
                    <a:schemeClr val="accent2">
                      <a:shade val="90000"/>
                      <a:satMod val="150000"/>
                    </a:schemeClr>
                  </a:solidFill>
                </a:ln>
                <a:solidFill>
                  <a:schemeClr val="accent2"/>
                </a:solidFill>
                <a:effectLst/>
              </a:defRPr>
            </a:lvl1pPr>
          </a:lstStyle>
          <a:p>
            <a:r>
              <a:rPr kumimoji="0" lang="en-US"/>
              <a:t>Click to edit Master title style</a:t>
            </a:r>
            <a:endParaRPr kumimoji="0" lang="en-US" dirty="0"/>
          </a:p>
        </p:txBody>
      </p:sp>
      <p:sp>
        <p:nvSpPr>
          <p:cNvPr id="3" name="Text Placeholder 2"/>
          <p:cNvSpPr>
            <a:spLocks noGrp="1"/>
          </p:cNvSpPr>
          <p:nvPr>
            <p:ph type="body" idx="1"/>
          </p:nvPr>
        </p:nvSpPr>
        <p:spPr>
          <a:xfrm>
            <a:off x="963084" y="3367088"/>
            <a:ext cx="103632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0AAE819F-B7FD-4B29-8F66-9E318144BC2A}" type="datetime1">
              <a:rPr lang="en-US" smtClean="0"/>
              <a:t>5/16/2024</a:t>
            </a:fld>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2705127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609600" y="2249425"/>
            <a:ext cx="5384800" cy="4341875"/>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4" name="Content Placeholder 3"/>
          <p:cNvSpPr>
            <a:spLocks noGrp="1"/>
          </p:cNvSpPr>
          <p:nvPr>
            <p:ph sz="half" idx="2"/>
          </p:nvPr>
        </p:nvSpPr>
        <p:spPr>
          <a:xfrm>
            <a:off x="6197600" y="2249425"/>
            <a:ext cx="5384800" cy="4341875"/>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D4CA159C-B6E0-4F10-9F4A-2FA57003B139}" type="datetime1">
              <a:rPr lang="en-US" smtClean="0"/>
              <a:t>5/16/2024</a:t>
            </a:fld>
            <a:endParaRPr lang="en-US" dirty="0"/>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34464451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0" orient="horz" pos="2160" userDrawn="1">
          <p15:clr>
            <a:srgbClr val="FBAE40"/>
          </p15:clr>
        </p15:guide>
        <p15:guide id="1" pos="384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8000" y="1143000"/>
            <a:ext cx="11176000" cy="1069848"/>
          </a:xfrm>
        </p:spPr>
        <p:txBody>
          <a:bodyPr anchor="ctr"/>
          <a:lstStyle>
            <a:lvl1pPr>
              <a:defRPr sz="4000" b="0" i="0" cap="none" baseline="0"/>
            </a:lvl1pPr>
          </a:lstStyle>
          <a:p>
            <a:r>
              <a:rPr kumimoji="0" lang="en-US"/>
              <a:t>Click to edit Master title style</a:t>
            </a:r>
          </a:p>
        </p:txBody>
      </p:sp>
      <p:sp>
        <p:nvSpPr>
          <p:cNvPr id="3" name="Text Placeholder 2"/>
          <p:cNvSpPr>
            <a:spLocks noGrp="1"/>
          </p:cNvSpPr>
          <p:nvPr>
            <p:ph type="body" idx="1"/>
          </p:nvPr>
        </p:nvSpPr>
        <p:spPr>
          <a:xfrm>
            <a:off x="508000" y="2244970"/>
            <a:ext cx="5388864" cy="457200"/>
          </a:xfrm>
          <a:solidFill>
            <a:schemeClr val="accent2">
              <a:lumMod val="60000"/>
              <a:lumOff val="4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508000" y="2708519"/>
            <a:ext cx="5388864"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4" name="Text Placeholder 3"/>
          <p:cNvSpPr>
            <a:spLocks noGrp="1"/>
          </p:cNvSpPr>
          <p:nvPr>
            <p:ph type="body" sz="half" idx="3"/>
          </p:nvPr>
        </p:nvSpPr>
        <p:spPr>
          <a:xfrm>
            <a:off x="6294968" y="2244970"/>
            <a:ext cx="5389033" cy="457200"/>
          </a:xfrm>
          <a:solidFill>
            <a:schemeClr val="accent2">
              <a:lumMod val="60000"/>
              <a:lumOff val="4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6" name="Content Placeholder 5"/>
          <p:cNvSpPr>
            <a:spLocks noGrp="1"/>
          </p:cNvSpPr>
          <p:nvPr>
            <p:ph sz="quarter" idx="4"/>
          </p:nvPr>
        </p:nvSpPr>
        <p:spPr>
          <a:xfrm>
            <a:off x="6291073" y="2708519"/>
            <a:ext cx="5389033"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28" name="Footer Placeholder 27"/>
          <p:cNvSpPr>
            <a:spLocks noGrp="1"/>
          </p:cNvSpPr>
          <p:nvPr>
            <p:ph type="ftr" sz="quarter" idx="12"/>
          </p:nvPr>
        </p:nvSpPr>
        <p:spPr/>
        <p:txBody>
          <a:bodyPr rtlCol="0"/>
          <a:lstStyle/>
          <a:p>
            <a:r>
              <a:rPr lang="en-US" dirty="0"/>
              <a:t>Add a footer</a:t>
            </a:r>
          </a:p>
        </p:txBody>
      </p:sp>
      <p:sp>
        <p:nvSpPr>
          <p:cNvPr id="26" name="Date Placeholder 25"/>
          <p:cNvSpPr>
            <a:spLocks noGrp="1"/>
          </p:cNvSpPr>
          <p:nvPr>
            <p:ph type="dt" sz="half" idx="10"/>
          </p:nvPr>
        </p:nvSpPr>
        <p:spPr/>
        <p:txBody>
          <a:bodyPr rtlCol="0"/>
          <a:lstStyle/>
          <a:p>
            <a:fld id="{8170CBBB-D1D1-4386-A5E9-07F3477B78F3}" type="datetime1">
              <a:rPr lang="en-US" smtClean="0"/>
              <a:t>5/16/2024</a:t>
            </a:fld>
            <a:endParaRPr lang="en-US" dirty="0"/>
          </a:p>
        </p:txBody>
      </p:sp>
      <p:sp>
        <p:nvSpPr>
          <p:cNvPr id="27" name="Slide Number Placeholder 26"/>
          <p:cNvSpPr>
            <a:spLocks noGrp="1"/>
          </p:cNvSpPr>
          <p:nvPr>
            <p:ph type="sldNum" sz="quarter" idx="11"/>
          </p:nvPr>
        </p:nvSpPr>
        <p:spPr/>
        <p:txBody>
          <a:bodyPr rtlCol="0"/>
          <a:lstStyle/>
          <a:p>
            <a:fld id="{401CF334-2D5C-4859-84A6-CA7E6E43FAEB}" type="slidenum">
              <a:rPr lang="en-US" smtClean="0"/>
              <a:t>‹#›</a:t>
            </a:fld>
            <a:endParaRPr lang="en-US" dirty="0"/>
          </a:p>
        </p:txBody>
      </p:sp>
    </p:spTree>
    <p:extLst>
      <p:ext uri="{BB962C8B-B14F-4D97-AF65-F5344CB8AC3E}">
        <p14:creationId xmlns:p14="http://schemas.microsoft.com/office/powerpoint/2010/main" val="3707165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143000"/>
            <a:ext cx="10972800" cy="1069848"/>
          </a:xfrm>
        </p:spPr>
        <p:txBody>
          <a:bodyPr anchor="ctr"/>
          <a:lstStyle>
            <a:lvl1pPr>
              <a:defRPr sz="4000">
                <a:solidFill>
                  <a:schemeClr val="tx2"/>
                </a:solidFill>
              </a:defRPr>
            </a:lvl1pPr>
          </a:lstStyle>
          <a:p>
            <a:r>
              <a:rPr kumimoji="0" lang="en-US"/>
              <a:t>Click to edit Master title style</a:t>
            </a:r>
          </a:p>
        </p:txBody>
      </p:sp>
      <p:sp>
        <p:nvSpPr>
          <p:cNvPr id="4" name="Footer Placeholder 3"/>
          <p:cNvSpPr>
            <a:spLocks noGrp="1"/>
          </p:cNvSpPr>
          <p:nvPr>
            <p:ph type="ftr" sz="quarter" idx="11"/>
          </p:nvPr>
        </p:nvSpPr>
        <p:spPr>
          <a:xfrm>
            <a:off x="7010400" y="612648"/>
            <a:ext cx="1767840" cy="457200"/>
          </a:xfrm>
        </p:spPr>
        <p:txBody>
          <a:bodyPr/>
          <a:lstStyle/>
          <a:p>
            <a:r>
              <a:rPr lang="en-US" dirty="0"/>
              <a:t>Add a footer</a:t>
            </a:r>
          </a:p>
        </p:txBody>
      </p:sp>
      <p:sp>
        <p:nvSpPr>
          <p:cNvPr id="3" name="Date Placeholder 2"/>
          <p:cNvSpPr>
            <a:spLocks noGrp="1"/>
          </p:cNvSpPr>
          <p:nvPr>
            <p:ph type="dt" sz="half" idx="10"/>
          </p:nvPr>
        </p:nvSpPr>
        <p:spPr>
          <a:xfrm>
            <a:off x="8778240" y="612648"/>
            <a:ext cx="1276352" cy="457200"/>
          </a:xfrm>
        </p:spPr>
        <p:txBody>
          <a:bodyPr/>
          <a:lstStyle/>
          <a:p>
            <a:fld id="{9FA4CAD8-0EA7-4615-B69B-B2F199EF3A93}" type="datetime1">
              <a:rPr lang="en-US" smtClean="0"/>
              <a:t>5/16/2024</a:t>
            </a:fld>
            <a:endParaRPr lang="en-US" dirty="0"/>
          </a:p>
        </p:txBody>
      </p:sp>
      <p:sp>
        <p:nvSpPr>
          <p:cNvPr id="5" name="Slide Number Placeholder 4"/>
          <p:cNvSpPr>
            <a:spLocks noGrp="1"/>
          </p:cNvSpPr>
          <p:nvPr>
            <p:ph type="sldNum" sz="quarter" idx="12"/>
          </p:nvPr>
        </p:nvSpPr>
        <p:spPr>
          <a:xfrm>
            <a:off x="10899648" y="2272"/>
            <a:ext cx="1016000" cy="365760"/>
          </a:xfrm>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38219525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a:t>Add a footer</a:t>
            </a:r>
          </a:p>
        </p:txBody>
      </p:sp>
      <p:sp>
        <p:nvSpPr>
          <p:cNvPr id="2" name="Date Placeholder 1"/>
          <p:cNvSpPr>
            <a:spLocks noGrp="1"/>
          </p:cNvSpPr>
          <p:nvPr>
            <p:ph type="dt" sz="half" idx="10"/>
          </p:nvPr>
        </p:nvSpPr>
        <p:spPr/>
        <p:txBody>
          <a:bodyPr/>
          <a:lstStyle/>
          <a:p>
            <a:fld id="{B9234BD7-6953-492C-921B-E68B2D7F14C8}" type="datetime1">
              <a:rPr lang="en-US" smtClean="0"/>
              <a:t>5/16/2024</a:t>
            </a:fld>
            <a:endParaRPr lang="en-US" dirty="0"/>
          </a:p>
        </p:txBody>
      </p:sp>
      <p:sp>
        <p:nvSpPr>
          <p:cNvPr id="4" name="Slide Number Placeholder 3"/>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11356951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137995" y="1101970"/>
            <a:ext cx="4511040" cy="877824"/>
          </a:xfrm>
        </p:spPr>
        <p:txBody>
          <a:bodyPr anchor="b"/>
          <a:lstStyle>
            <a:lvl1pPr algn="l">
              <a:buNone/>
              <a:defRPr sz="1800" b="1"/>
            </a:lvl1pPr>
          </a:lstStyle>
          <a:p>
            <a:r>
              <a:rPr kumimoji="0" lang="en-US" dirty="0"/>
              <a:t>Edit Master title style</a:t>
            </a:r>
          </a:p>
        </p:txBody>
      </p:sp>
      <p:sp>
        <p:nvSpPr>
          <p:cNvPr id="4" name="Content Placeholder 3"/>
          <p:cNvSpPr>
            <a:spLocks noGrp="1"/>
          </p:cNvSpPr>
          <p:nvPr>
            <p:ph sz="half" idx="1"/>
          </p:nvPr>
        </p:nvSpPr>
        <p:spPr>
          <a:xfrm>
            <a:off x="203200" y="776287"/>
            <a:ext cx="6803136" cy="5805083"/>
          </a:xfrm>
        </p:spPr>
        <p:txBody>
          <a:bodyPr/>
          <a:lstStyle>
            <a:lvl1pPr>
              <a:defRPr sz="3200"/>
            </a:lvl1pPr>
            <a:lvl2pPr>
              <a:defRPr sz="2800"/>
            </a:lvl2pPr>
            <a:lvl3pPr>
              <a:defRPr sz="24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3" name="Text Placeholder 2"/>
          <p:cNvSpPr>
            <a:spLocks noGrp="1"/>
          </p:cNvSpPr>
          <p:nvPr>
            <p:ph type="body" idx="2"/>
          </p:nvPr>
        </p:nvSpPr>
        <p:spPr>
          <a:xfrm>
            <a:off x="7137995" y="2010727"/>
            <a:ext cx="4511040" cy="4580573"/>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35A17D9B-D4D3-4E23-88DF-2E354FA43196}" type="datetime1">
              <a:rPr lang="en-US" smtClean="0"/>
              <a:t>5/16/2024</a:t>
            </a:fld>
            <a:endParaRPr lang="en-US" dirty="0"/>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4986852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53913" y="1109161"/>
            <a:ext cx="782404" cy="4681637"/>
          </a:xfrm>
        </p:spPr>
        <p:txBody>
          <a:bodyPr vert="vert270" lIns="45720" tIns="0" rIns="45720" anchor="t"/>
          <a:lstStyle>
            <a:lvl1pPr algn="ctr">
              <a:buNone/>
              <a:defRPr sz="2000" b="1"/>
            </a:lvl1pPr>
          </a:lstStyle>
          <a:p>
            <a:r>
              <a:rPr kumimoji="0" lang="en-US"/>
              <a:t>Click to edit Master title style</a:t>
            </a:r>
          </a:p>
        </p:txBody>
      </p:sp>
      <p:sp>
        <p:nvSpPr>
          <p:cNvPr id="3" name="Picture Placeholder 2" descr="An empty placeholder to add an image. Click on the placeholder and select the image that you wish to add"/>
          <p:cNvSpPr>
            <a:spLocks noGrp="1"/>
          </p:cNvSpPr>
          <p:nvPr>
            <p:ph type="pic" idx="1"/>
          </p:nvPr>
        </p:nvSpPr>
        <p:spPr>
          <a:xfrm>
            <a:off x="538228" y="1143000"/>
            <a:ext cx="6096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8117924" y="3274309"/>
            <a:ext cx="34544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541F67C5-D04E-4576-B61C-12ABA14BBD6C}" type="datetime1">
              <a:rPr lang="en-US" smtClean="0"/>
              <a:t>5/16/2024</a:t>
            </a:fld>
            <a:endParaRPr lang="en-US" dirty="0"/>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18836198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9"/>
            <a:ext cx="12192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9" name="Rectangle 28"/>
          <p:cNvSpPr/>
          <p:nvPr/>
        </p:nvSpPr>
        <p:spPr>
          <a:xfrm>
            <a:off x="0" y="-1"/>
            <a:ext cx="12192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0" name="Rectangle 29"/>
          <p:cNvSpPr/>
          <p:nvPr/>
        </p:nvSpPr>
        <p:spPr>
          <a:xfrm>
            <a:off x="1" y="308277"/>
            <a:ext cx="12192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1" name="Rectangle 30"/>
          <p:cNvSpPr/>
          <p:nvPr/>
        </p:nvSpPr>
        <p:spPr>
          <a:xfrm flipV="1">
            <a:off x="7213577" y="360247"/>
            <a:ext cx="4978425"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2" name="Rectangle 31"/>
          <p:cNvSpPr/>
          <p:nvPr/>
        </p:nvSpPr>
        <p:spPr>
          <a:xfrm flipV="1">
            <a:off x="7213601" y="440113"/>
            <a:ext cx="49784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useBgFill="1">
        <p:nvSpPr>
          <p:cNvPr id="33" name="Rounded Rectangle 32"/>
          <p:cNvSpPr/>
          <p:nvPr/>
        </p:nvSpPr>
        <p:spPr bwMode="white">
          <a:xfrm>
            <a:off x="7209785" y="497504"/>
            <a:ext cx="408432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useBgFill="1">
        <p:nvSpPr>
          <p:cNvPr id="34" name="Rounded Rectangle 33"/>
          <p:cNvSpPr/>
          <p:nvPr/>
        </p:nvSpPr>
        <p:spPr bwMode="white">
          <a:xfrm>
            <a:off x="9831528" y="588943"/>
            <a:ext cx="21336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5" name="Rectangle 34"/>
          <p:cNvSpPr/>
          <p:nvPr/>
        </p:nvSpPr>
        <p:spPr bwMode="invGray">
          <a:xfrm>
            <a:off x="12113288" y="-2001"/>
            <a:ext cx="76835"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6" name="Rectangle 35"/>
          <p:cNvSpPr/>
          <p:nvPr/>
        </p:nvSpPr>
        <p:spPr bwMode="invGray">
          <a:xfrm>
            <a:off x="12059308" y="-2001"/>
            <a:ext cx="3657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7" name="Rectangle 36"/>
          <p:cNvSpPr/>
          <p:nvPr/>
        </p:nvSpPr>
        <p:spPr bwMode="invGray">
          <a:xfrm>
            <a:off x="12033904" y="-2001"/>
            <a:ext cx="12192"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8" name="Rectangle 37"/>
          <p:cNvSpPr/>
          <p:nvPr/>
        </p:nvSpPr>
        <p:spPr bwMode="invGray">
          <a:xfrm>
            <a:off x="11967231" y="-2001"/>
            <a:ext cx="36576"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9" name="Rectangle 38"/>
          <p:cNvSpPr/>
          <p:nvPr/>
        </p:nvSpPr>
        <p:spPr bwMode="invGray">
          <a:xfrm>
            <a:off x="11887569" y="380"/>
            <a:ext cx="73152"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40" name="Rectangle 39"/>
          <p:cNvSpPr/>
          <p:nvPr/>
        </p:nvSpPr>
        <p:spPr bwMode="invGray">
          <a:xfrm>
            <a:off x="11831300" y="380"/>
            <a:ext cx="12192"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2" name="Title Placeholder 21"/>
          <p:cNvSpPr>
            <a:spLocks noGrp="1"/>
          </p:cNvSpPr>
          <p:nvPr>
            <p:ph type="title"/>
          </p:nvPr>
        </p:nvSpPr>
        <p:spPr>
          <a:xfrm>
            <a:off x="609600" y="1143000"/>
            <a:ext cx="10972800" cy="1066800"/>
          </a:xfrm>
          <a:prstGeom prst="rect">
            <a:avLst/>
          </a:prstGeom>
        </p:spPr>
        <p:txBody>
          <a:bodyPr vert="horz" anchor="ctr">
            <a:normAutofit/>
          </a:bodyPr>
          <a:lstStyle/>
          <a:p>
            <a:r>
              <a:rPr kumimoji="0" lang="en-US"/>
              <a:t>Click to edit Master title style</a:t>
            </a:r>
            <a:endParaRPr kumimoji="0" lang="en-US" dirty="0"/>
          </a:p>
        </p:txBody>
      </p:sp>
      <p:sp>
        <p:nvSpPr>
          <p:cNvPr id="13" name="Text Placeholder 12"/>
          <p:cNvSpPr>
            <a:spLocks noGrp="1"/>
          </p:cNvSpPr>
          <p:nvPr>
            <p:ph type="body" idx="1"/>
          </p:nvPr>
        </p:nvSpPr>
        <p:spPr>
          <a:xfrm>
            <a:off x="609600" y="2249424"/>
            <a:ext cx="10972800" cy="4325112"/>
          </a:xfrm>
          <a:prstGeom prst="rect">
            <a:avLst/>
          </a:prstGeom>
        </p:spPr>
        <p:txBody>
          <a:bodyPr vert="horz">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Footer Placeholder 2"/>
          <p:cNvSpPr>
            <a:spLocks noGrp="1"/>
          </p:cNvSpPr>
          <p:nvPr>
            <p:ph type="ftr" sz="quarter" idx="3"/>
          </p:nvPr>
        </p:nvSpPr>
        <p:spPr>
          <a:xfrm>
            <a:off x="7010400" y="612648"/>
            <a:ext cx="1767840" cy="457200"/>
          </a:xfrm>
          <a:prstGeom prst="rect">
            <a:avLst/>
          </a:prstGeom>
        </p:spPr>
        <p:txBody>
          <a:bodyPr vert="horz"/>
          <a:lstStyle>
            <a:lvl1pPr algn="r" eaLnBrk="1" latinLnBrk="0" hangingPunct="1">
              <a:defRPr kumimoji="0" sz="1100">
                <a:solidFill>
                  <a:schemeClr val="accent2">
                    <a:lumMod val="75000"/>
                  </a:schemeClr>
                </a:solidFill>
              </a:defRPr>
            </a:lvl1pPr>
          </a:lstStyle>
          <a:p>
            <a:r>
              <a:rPr lang="en-US"/>
              <a:t>Add a footer</a:t>
            </a:r>
            <a:endParaRPr lang="en-US" dirty="0"/>
          </a:p>
        </p:txBody>
      </p:sp>
      <p:sp>
        <p:nvSpPr>
          <p:cNvPr id="14" name="Date Placeholder 13"/>
          <p:cNvSpPr>
            <a:spLocks noGrp="1"/>
          </p:cNvSpPr>
          <p:nvPr>
            <p:ph type="dt" sz="half" idx="2"/>
          </p:nvPr>
        </p:nvSpPr>
        <p:spPr>
          <a:xfrm>
            <a:off x="8782048" y="612648"/>
            <a:ext cx="1276352" cy="457200"/>
          </a:xfrm>
          <a:prstGeom prst="rect">
            <a:avLst/>
          </a:prstGeom>
        </p:spPr>
        <p:txBody>
          <a:bodyPr vert="horz"/>
          <a:lstStyle>
            <a:lvl1pPr algn="l" eaLnBrk="1" latinLnBrk="0" hangingPunct="1">
              <a:defRPr kumimoji="0" sz="1100">
                <a:solidFill>
                  <a:schemeClr val="accent2">
                    <a:lumMod val="75000"/>
                  </a:schemeClr>
                </a:solidFill>
              </a:defRPr>
            </a:lvl1pPr>
          </a:lstStyle>
          <a:p>
            <a:fld id="{C20F09E4-6EA4-4BF3-9FC8-FF40373B88E6}" type="datetime1">
              <a:rPr lang="en-US" smtClean="0"/>
              <a:pPr/>
              <a:t>5/16/2024</a:t>
            </a:fld>
            <a:endParaRPr lang="en-US" dirty="0"/>
          </a:p>
        </p:txBody>
      </p:sp>
      <p:sp>
        <p:nvSpPr>
          <p:cNvPr id="23" name="Slide Number Placeholder 22"/>
          <p:cNvSpPr>
            <a:spLocks noGrp="1"/>
          </p:cNvSpPr>
          <p:nvPr>
            <p:ph type="sldNum" sz="quarter" idx="4"/>
          </p:nvPr>
        </p:nvSpPr>
        <p:spPr>
          <a:xfrm>
            <a:off x="10899648" y="2272"/>
            <a:ext cx="1016000" cy="365760"/>
          </a:xfrm>
          <a:prstGeom prst="rect">
            <a:avLst/>
          </a:prstGeom>
        </p:spPr>
        <p:txBody>
          <a:bodyPr vert="horz" anchor="b"/>
          <a:lstStyle>
            <a:lvl1pPr algn="r" eaLnBrk="1" latinLnBrk="0" hangingPunct="1">
              <a:defRPr kumimoji="0" sz="1800">
                <a:solidFill>
                  <a:srgbClr val="FFFFFF"/>
                </a:solidFill>
              </a:defRPr>
            </a:lvl1pPr>
          </a:lstStyle>
          <a:p>
            <a:fld id="{401CF334-2D5C-4859-84A6-CA7E6E43FAEB}" type="slidenum">
              <a:rPr lang="en-US" smtClean="0"/>
              <a:t>‹#›</a:t>
            </a:fld>
            <a:endParaRPr lang="en-US" dirty="0"/>
          </a:p>
        </p:txBody>
      </p:sp>
    </p:spTree>
    <p:extLst>
      <p:ext uri="{BB962C8B-B14F-4D97-AF65-F5344CB8AC3E}">
        <p14:creationId xmlns:p14="http://schemas.microsoft.com/office/powerpoint/2010/main" val="2132171725"/>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lumMod val="75000"/>
          </a:schemeClr>
        </a:buClr>
        <a:buFont typeface="Georgia"/>
        <a:buChar char="•"/>
        <a:defRPr kumimoji="0" sz="2800" kern="1200">
          <a:solidFill>
            <a:schemeClr val="tx2"/>
          </a:solidFill>
          <a:latin typeface="+mn-lt"/>
          <a:ea typeface="+mn-ea"/>
          <a:cs typeface="+mn-cs"/>
        </a:defRPr>
      </a:lvl1pPr>
      <a:lvl2pPr marL="658368" indent="-246888" algn="l" rtl="0" eaLnBrk="1" latinLnBrk="0" hangingPunct="1">
        <a:spcBef>
          <a:spcPts val="300"/>
        </a:spcBef>
        <a:buClr>
          <a:schemeClr val="accent2">
            <a:lumMod val="75000"/>
          </a:schemeClr>
        </a:buClr>
        <a:buFont typeface="Georgia"/>
        <a:buChar char="▫"/>
        <a:defRPr kumimoji="0" sz="2600" kern="1200">
          <a:solidFill>
            <a:schemeClr val="tx2"/>
          </a:solidFill>
          <a:latin typeface="+mn-lt"/>
          <a:ea typeface="+mn-ea"/>
          <a:cs typeface="+mn-cs"/>
        </a:defRPr>
      </a:lvl2pPr>
      <a:lvl3pPr marL="923544" indent="-219456" algn="l" rtl="0" eaLnBrk="1" latinLnBrk="0" hangingPunct="1">
        <a:spcBef>
          <a:spcPts val="300"/>
        </a:spcBef>
        <a:buClr>
          <a:schemeClr val="accent1">
            <a:lumMod val="50000"/>
          </a:schemeClr>
        </a:buClr>
        <a:buFont typeface="Wingdings 2" panose="05020102010507070707" pitchFamily="18" charset="2"/>
        <a:buChar char=""/>
        <a:defRPr kumimoji="0" sz="2400" kern="1200">
          <a:solidFill>
            <a:schemeClr val="tx2"/>
          </a:solidFill>
          <a:latin typeface="+mn-lt"/>
          <a:ea typeface="+mn-ea"/>
          <a:cs typeface="+mn-cs"/>
        </a:defRPr>
      </a:lvl3pPr>
      <a:lvl4pPr marL="1179576" indent="-201168" algn="l" rtl="0" eaLnBrk="1" latinLnBrk="0" hangingPunct="1">
        <a:spcBef>
          <a:spcPts val="300"/>
        </a:spcBef>
        <a:buClr>
          <a:schemeClr val="accent1">
            <a:lumMod val="50000"/>
          </a:schemeClr>
        </a:buClr>
        <a:buFont typeface="Wingdings 2" panose="05020102010507070707" pitchFamily="18" charset="2"/>
        <a:buChar char=""/>
        <a:defRPr kumimoji="0" sz="2200" kern="1200">
          <a:solidFill>
            <a:schemeClr val="tx2"/>
          </a:solidFill>
          <a:latin typeface="+mn-lt"/>
          <a:ea typeface="+mn-ea"/>
          <a:cs typeface="+mn-cs"/>
        </a:defRPr>
      </a:lvl4pPr>
      <a:lvl5pPr marL="1389888" indent="-182880" algn="l" rtl="0" eaLnBrk="1" latinLnBrk="0" hangingPunct="1">
        <a:spcBef>
          <a:spcPts val="300"/>
        </a:spcBef>
        <a:buClr>
          <a:schemeClr val="accent1">
            <a:lumMod val="50000"/>
          </a:schemeClr>
        </a:buClr>
        <a:buFont typeface="Wingdings 2" panose="05020102010507070707" pitchFamily="18" charset="2"/>
        <a:buChar char=""/>
        <a:defRPr kumimoji="0" sz="2000" kern="1200">
          <a:solidFill>
            <a:schemeClr val="tx2"/>
          </a:solidFill>
          <a:latin typeface="+mn-lt"/>
          <a:ea typeface="+mn-ea"/>
          <a:cs typeface="+mn-cs"/>
        </a:defRPr>
      </a:lvl5pPr>
      <a:lvl6pPr marL="1609344" indent="-182880" algn="l" rtl="0" eaLnBrk="1" latinLnBrk="0" hangingPunct="1">
        <a:spcBef>
          <a:spcPts val="300"/>
        </a:spcBef>
        <a:buClr>
          <a:schemeClr val="accent1">
            <a:lumMod val="50000"/>
          </a:schemeClr>
        </a:buClr>
        <a:buFont typeface="Wingdings 2" panose="05020102010507070707" pitchFamily="18" charset="2"/>
        <a:buChar char=""/>
        <a:defRPr kumimoji="0" sz="1800" kern="1200">
          <a:solidFill>
            <a:schemeClr val="tx2"/>
          </a:solidFill>
          <a:latin typeface="+mn-lt"/>
          <a:ea typeface="+mn-ea"/>
          <a:cs typeface="+mn-cs"/>
        </a:defRPr>
      </a:lvl6pPr>
      <a:lvl7pPr marL="1828800" indent="-182880" algn="l" rtl="0" eaLnBrk="1" latinLnBrk="0" hangingPunct="1">
        <a:spcBef>
          <a:spcPts val="300"/>
        </a:spcBef>
        <a:buClr>
          <a:schemeClr val="accent1">
            <a:lumMod val="50000"/>
          </a:schemeClr>
        </a:buClr>
        <a:buFont typeface="Wingdings 2" panose="05020102010507070707" pitchFamily="18" charset="2"/>
        <a:buChar char=""/>
        <a:defRPr kumimoji="0" sz="1600" kern="1200">
          <a:solidFill>
            <a:schemeClr val="tx2"/>
          </a:solidFill>
          <a:latin typeface="+mn-lt"/>
          <a:ea typeface="+mn-ea"/>
          <a:cs typeface="+mn-cs"/>
        </a:defRPr>
      </a:lvl7pPr>
      <a:lvl8pPr marL="2029968" indent="-182880" algn="l" rtl="0" eaLnBrk="1" latinLnBrk="0" hangingPunct="1">
        <a:spcBef>
          <a:spcPts val="300"/>
        </a:spcBef>
        <a:buClr>
          <a:schemeClr val="accent1">
            <a:lumMod val="50000"/>
          </a:schemeClr>
        </a:buClr>
        <a:buFont typeface="Wingdings 2" panose="05020102010507070707" pitchFamily="18" charset="2"/>
        <a:buChar char=""/>
        <a:defRPr kumimoji="0" sz="1500" kern="1200">
          <a:solidFill>
            <a:schemeClr val="tx2"/>
          </a:solidFill>
          <a:latin typeface="+mn-lt"/>
          <a:ea typeface="+mn-ea"/>
          <a:cs typeface="+mn-cs"/>
        </a:defRPr>
      </a:lvl8pPr>
      <a:lvl9pPr marL="2240280" indent="-182880" algn="l" rtl="0" eaLnBrk="1" latinLnBrk="0" hangingPunct="1">
        <a:spcBef>
          <a:spcPts val="300"/>
        </a:spcBef>
        <a:buClr>
          <a:schemeClr val="accent1">
            <a:lumMod val="50000"/>
          </a:schemeClr>
        </a:buClr>
        <a:buFont typeface="Wingdings 2" panose="05020102010507070707" pitchFamily="18" charset="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extLst>
    <p:ext uri="{27BBF7A9-308A-43DC-89C8-2F10F3537804}">
      <p15:sldGuideLst xmlns:p15="http://schemas.microsoft.com/office/powerpoint/2012/main">
        <p15:guide id="0" orient="horz" pos="2160" userDrawn="1">
          <p15:clr>
            <a:srgbClr val="F26B43"/>
          </p15:clr>
        </p15:guide>
        <p15:guide id="1" pos="3840" userDrawn="1">
          <p15:clr>
            <a:srgbClr val="F26B43"/>
          </p15:clr>
        </p15:guide>
        <p15:guide id="2" orient="horz" pos="4152"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garegionhcoalition.com/"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62714" y="1410056"/>
            <a:ext cx="5791200" cy="1548006"/>
          </a:xfrm>
        </p:spPr>
        <p:txBody>
          <a:bodyPr>
            <a:normAutofit fontScale="90000"/>
          </a:bodyPr>
          <a:lstStyle/>
          <a:p>
            <a:r>
              <a:rPr lang="en-US" dirty="0"/>
              <a:t>            </a:t>
            </a:r>
            <a:r>
              <a:rPr lang="en-US" sz="5400" dirty="0">
                <a:latin typeface="Impact" panose="020B0806030902050204" pitchFamily="34" charset="0"/>
              </a:rPr>
              <a:t>Region H </a:t>
            </a:r>
            <a:br>
              <a:rPr lang="en-US" sz="5400" dirty="0">
                <a:latin typeface="Impact" panose="020B0806030902050204" pitchFamily="34" charset="0"/>
              </a:rPr>
            </a:br>
            <a:r>
              <a:rPr lang="en-US" sz="5400" dirty="0">
                <a:latin typeface="Impact" panose="020B0806030902050204" pitchFamily="34" charset="0"/>
              </a:rPr>
              <a:t>Healthcare Coalition </a:t>
            </a:r>
          </a:p>
        </p:txBody>
      </p:sp>
      <p:sp>
        <p:nvSpPr>
          <p:cNvPr id="3" name="Subtitle 2"/>
          <p:cNvSpPr>
            <a:spLocks noGrp="1"/>
          </p:cNvSpPr>
          <p:nvPr>
            <p:ph type="subTitle" idx="1"/>
          </p:nvPr>
        </p:nvSpPr>
        <p:spPr>
          <a:xfrm>
            <a:off x="-5697" y="3840118"/>
            <a:ext cx="6604000" cy="1752600"/>
          </a:xfrm>
        </p:spPr>
        <p:txBody>
          <a:bodyPr/>
          <a:lstStyle/>
          <a:p>
            <a:r>
              <a:rPr lang="en-US" dirty="0"/>
              <a:t>Quarterly Meeting: May 16, 2024</a:t>
            </a:r>
          </a:p>
          <a:p>
            <a:r>
              <a:rPr lang="en-US" dirty="0"/>
              <a:t>OFTC, Dubose Porter Center</a:t>
            </a:r>
          </a:p>
          <a:p>
            <a:r>
              <a:rPr lang="en-US" dirty="0"/>
              <a:t>9:00a-1:00p</a:t>
            </a:r>
          </a:p>
        </p:txBody>
      </p:sp>
      <p:pic>
        <p:nvPicPr>
          <p:cNvPr id="4" name="Picture 3">
            <a:extLst>
              <a:ext uri="{FF2B5EF4-FFF2-40B4-BE49-F238E27FC236}">
                <a16:creationId xmlns:a16="http://schemas.microsoft.com/office/drawing/2014/main" id="{5527EE27-2065-902A-CFCF-620E10938A05}"/>
              </a:ext>
            </a:extLst>
          </p:cNvPr>
          <p:cNvPicPr>
            <a:picLocks noChangeAspect="1"/>
          </p:cNvPicPr>
          <p:nvPr/>
        </p:nvPicPr>
        <p:blipFill rotWithShape="1">
          <a:blip r:embed="rId3">
            <a:extLst>
              <a:ext uri="{28A0092B-C50C-407E-A947-70E740481C1C}">
                <a14:useLocalDpi xmlns:a14="http://schemas.microsoft.com/office/drawing/2010/main" val="0"/>
              </a:ext>
            </a:extLst>
          </a:blip>
          <a:srcRect l="5825" t="7601" r="5442" b="5443"/>
          <a:stretch/>
        </p:blipFill>
        <p:spPr>
          <a:xfrm>
            <a:off x="1797828" y="273465"/>
            <a:ext cx="3219935" cy="3155535"/>
          </a:xfrm>
          <a:prstGeom prst="rect">
            <a:avLst/>
          </a:prstGeom>
          <a:solidFill>
            <a:schemeClr val="tx2"/>
          </a:solidFill>
        </p:spPr>
      </p:pic>
      <p:cxnSp>
        <p:nvCxnSpPr>
          <p:cNvPr id="6" name="Straight Connector 5">
            <a:extLst>
              <a:ext uri="{FF2B5EF4-FFF2-40B4-BE49-F238E27FC236}">
                <a16:creationId xmlns:a16="http://schemas.microsoft.com/office/drawing/2014/main" id="{390953FE-B285-EE0B-DDC7-877F5C2685A0}"/>
              </a:ext>
            </a:extLst>
          </p:cNvPr>
          <p:cNvCxnSpPr>
            <a:cxnSpLocks/>
          </p:cNvCxnSpPr>
          <p:nvPr/>
        </p:nvCxnSpPr>
        <p:spPr>
          <a:xfrm>
            <a:off x="5494946" y="273465"/>
            <a:ext cx="0" cy="3341406"/>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063055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547" y="373246"/>
            <a:ext cx="10895888" cy="1066800"/>
          </a:xfrm>
        </p:spPr>
        <p:txBody>
          <a:bodyPr/>
          <a:lstStyle/>
          <a:p>
            <a:pPr algn="ctr"/>
            <a:r>
              <a:rPr lang="en-US" b="1" dirty="0"/>
              <a:t>Next Coalition Meeting</a:t>
            </a:r>
            <a:endParaRPr lang="en-US" dirty="0"/>
          </a:p>
        </p:txBody>
      </p:sp>
      <p:sp>
        <p:nvSpPr>
          <p:cNvPr id="3" name="Content Placeholder 2"/>
          <p:cNvSpPr>
            <a:spLocks noGrp="1"/>
          </p:cNvSpPr>
          <p:nvPr>
            <p:ph idx="1"/>
          </p:nvPr>
        </p:nvSpPr>
        <p:spPr>
          <a:xfrm>
            <a:off x="76912" y="1153685"/>
            <a:ext cx="12191999" cy="4602215"/>
          </a:xfrm>
        </p:spPr>
        <p:txBody>
          <a:bodyPr>
            <a:normAutofit/>
          </a:bodyPr>
          <a:lstStyle/>
          <a:p>
            <a:pPr marL="109728" indent="0">
              <a:buNone/>
            </a:pPr>
            <a:endParaRPr lang="en-US" b="1" dirty="0"/>
          </a:p>
          <a:p>
            <a:pPr lvl="1"/>
            <a:r>
              <a:rPr lang="en-US" b="1" dirty="0"/>
              <a:t>Thursday, August 22, 2024</a:t>
            </a:r>
          </a:p>
          <a:p>
            <a:pPr lvl="2"/>
            <a:r>
              <a:rPr lang="en-US" dirty="0"/>
              <a:t>In person 10:00a-1:00p</a:t>
            </a:r>
          </a:p>
        </p:txBody>
      </p:sp>
      <p:pic>
        <p:nvPicPr>
          <p:cNvPr id="5" name="Picture 4">
            <a:extLst>
              <a:ext uri="{FF2B5EF4-FFF2-40B4-BE49-F238E27FC236}">
                <a16:creationId xmlns:a16="http://schemas.microsoft.com/office/drawing/2014/main" id="{6D4794F2-B659-B011-97C0-60D4FCCD296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9910" y="5283481"/>
            <a:ext cx="1387512" cy="1390784"/>
          </a:xfrm>
          <a:prstGeom prst="rect">
            <a:avLst/>
          </a:prstGeom>
        </p:spPr>
      </p:pic>
      <p:sp>
        <p:nvSpPr>
          <p:cNvPr id="6" name="TextBox 5">
            <a:extLst>
              <a:ext uri="{FF2B5EF4-FFF2-40B4-BE49-F238E27FC236}">
                <a16:creationId xmlns:a16="http://schemas.microsoft.com/office/drawing/2014/main" id="{A25BF8E9-5736-EB43-AA96-3C008FADCDE1}"/>
              </a:ext>
            </a:extLst>
          </p:cNvPr>
          <p:cNvSpPr txBox="1"/>
          <p:nvPr/>
        </p:nvSpPr>
        <p:spPr>
          <a:xfrm>
            <a:off x="1455878" y="5788312"/>
            <a:ext cx="5092560" cy="461665"/>
          </a:xfrm>
          <a:prstGeom prst="rect">
            <a:avLst/>
          </a:prstGeom>
          <a:noFill/>
        </p:spPr>
        <p:txBody>
          <a:bodyPr wrap="square" rtlCol="0">
            <a:spAutoFit/>
          </a:bodyPr>
          <a:lstStyle/>
          <a:p>
            <a:r>
              <a:rPr lang="en-US" sz="2400" dirty="0">
                <a:solidFill>
                  <a:schemeClr val="accent2">
                    <a:lumMod val="50000"/>
                  </a:schemeClr>
                </a:solidFill>
              </a:rPr>
              <a:t>Region H Healthcare Coalition</a:t>
            </a:r>
          </a:p>
        </p:txBody>
      </p:sp>
      <p:cxnSp>
        <p:nvCxnSpPr>
          <p:cNvPr id="9" name="Straight Connector 8">
            <a:extLst>
              <a:ext uri="{FF2B5EF4-FFF2-40B4-BE49-F238E27FC236}">
                <a16:creationId xmlns:a16="http://schemas.microsoft.com/office/drawing/2014/main" id="{9C4626E3-17E1-AD1C-D44A-6F2E9D0C5CB0}"/>
              </a:ext>
            </a:extLst>
          </p:cNvPr>
          <p:cNvCxnSpPr>
            <a:cxnSpLocks/>
          </p:cNvCxnSpPr>
          <p:nvPr/>
        </p:nvCxnSpPr>
        <p:spPr>
          <a:xfrm>
            <a:off x="0" y="5170205"/>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F366CC69-0730-18DB-5837-E0D55F3396A8}"/>
              </a:ext>
            </a:extLst>
          </p:cNvPr>
          <p:cNvCxnSpPr>
            <a:cxnSpLocks/>
          </p:cNvCxnSpPr>
          <p:nvPr/>
        </p:nvCxnSpPr>
        <p:spPr>
          <a:xfrm>
            <a:off x="0" y="6813846"/>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F3EB4662-E559-6D54-F9EF-1C5A022237DE}"/>
              </a:ext>
            </a:extLst>
          </p:cNvPr>
          <p:cNvCxnSpPr>
            <a:cxnSpLocks/>
          </p:cNvCxnSpPr>
          <p:nvPr/>
        </p:nvCxnSpPr>
        <p:spPr>
          <a:xfrm>
            <a:off x="1" y="5247232"/>
            <a:ext cx="1219199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E5082658-16A4-D6D8-51E6-5E69DCDD4AE8}"/>
              </a:ext>
            </a:extLst>
          </p:cNvPr>
          <p:cNvCxnSpPr>
            <a:cxnSpLocks/>
          </p:cNvCxnSpPr>
          <p:nvPr/>
        </p:nvCxnSpPr>
        <p:spPr>
          <a:xfrm>
            <a:off x="0" y="6744055"/>
            <a:ext cx="121920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294046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36259"/>
            <a:ext cx="10972800" cy="1066800"/>
          </a:xfrm>
        </p:spPr>
        <p:txBody>
          <a:bodyPr/>
          <a:lstStyle/>
          <a:p>
            <a:pPr algn="ctr"/>
            <a:r>
              <a:rPr lang="en-US" dirty="0"/>
              <a:t>Updates</a:t>
            </a:r>
          </a:p>
        </p:txBody>
      </p:sp>
      <p:sp>
        <p:nvSpPr>
          <p:cNvPr id="3" name="Content Placeholder 2"/>
          <p:cNvSpPr>
            <a:spLocks noGrp="1"/>
          </p:cNvSpPr>
          <p:nvPr>
            <p:ph idx="1"/>
          </p:nvPr>
        </p:nvSpPr>
        <p:spPr>
          <a:xfrm>
            <a:off x="455777" y="1266444"/>
            <a:ext cx="10972800" cy="4325112"/>
          </a:xfrm>
        </p:spPr>
        <p:txBody>
          <a:bodyPr/>
          <a:lstStyle/>
          <a:p>
            <a:pPr marL="342900" indent="-342900">
              <a:buFont typeface="Arial" panose="020B0604020202020204" pitchFamily="34" charset="0"/>
              <a:buChar char="•"/>
            </a:pPr>
            <a:r>
              <a:rPr lang="en-US" sz="2800" dirty="0"/>
              <a:t>EMA</a:t>
            </a:r>
          </a:p>
          <a:p>
            <a:pPr marL="342900" indent="-342900">
              <a:buFont typeface="Arial" panose="020B0604020202020204" pitchFamily="34" charset="0"/>
              <a:buChar char="•"/>
            </a:pPr>
            <a:r>
              <a:rPr lang="en-US" sz="2800" dirty="0"/>
              <a:t>EMS</a:t>
            </a:r>
          </a:p>
          <a:p>
            <a:pPr marL="342900" indent="-342900">
              <a:buFont typeface="Arial" panose="020B0604020202020204" pitchFamily="34" charset="0"/>
              <a:buChar char="•"/>
            </a:pPr>
            <a:r>
              <a:rPr lang="en-US" sz="2800" dirty="0"/>
              <a:t>Epidemiology</a:t>
            </a:r>
          </a:p>
          <a:p>
            <a:pPr marL="342900" indent="-342900">
              <a:buFont typeface="Arial" panose="020B0604020202020204" pitchFamily="34" charset="0"/>
              <a:buChar char="•"/>
            </a:pPr>
            <a:r>
              <a:rPr lang="en-US" dirty="0"/>
              <a:t>Public Health </a:t>
            </a:r>
          </a:p>
          <a:p>
            <a:pPr marL="342900" indent="-342900">
              <a:buFont typeface="Arial" panose="020B0604020202020204" pitchFamily="34" charset="0"/>
              <a:buChar char="•"/>
            </a:pPr>
            <a:r>
              <a:rPr lang="en-US" sz="2800" dirty="0"/>
              <a:t>Hospital </a:t>
            </a:r>
          </a:p>
          <a:p>
            <a:pPr marL="342900" indent="-342900">
              <a:buFont typeface="Arial" panose="020B0604020202020204" pitchFamily="34" charset="0"/>
              <a:buChar char="•"/>
            </a:pPr>
            <a:r>
              <a:rPr lang="en-US" dirty="0"/>
              <a:t>GPFL</a:t>
            </a:r>
          </a:p>
          <a:p>
            <a:pPr marL="342900" indent="-342900">
              <a:buFont typeface="Arial" panose="020B0604020202020204" pitchFamily="34" charset="0"/>
              <a:buChar char="•"/>
            </a:pPr>
            <a:r>
              <a:rPr lang="en-US" sz="2800" dirty="0"/>
              <a:t>LTC</a:t>
            </a:r>
          </a:p>
          <a:p>
            <a:pPr marL="342900" indent="-342900">
              <a:buFont typeface="Arial" panose="020B0604020202020204" pitchFamily="34" charset="0"/>
              <a:buChar char="•"/>
            </a:pPr>
            <a:r>
              <a:rPr lang="en-US" sz="2800" dirty="0"/>
              <a:t>State Partners</a:t>
            </a:r>
          </a:p>
        </p:txBody>
      </p:sp>
      <p:pic>
        <p:nvPicPr>
          <p:cNvPr id="5" name="Picture 4">
            <a:extLst>
              <a:ext uri="{FF2B5EF4-FFF2-40B4-BE49-F238E27FC236}">
                <a16:creationId xmlns:a16="http://schemas.microsoft.com/office/drawing/2014/main" id="{6D4794F2-B659-B011-97C0-60D4FCCD296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5271779"/>
            <a:ext cx="1387512" cy="1390784"/>
          </a:xfrm>
          <a:prstGeom prst="rect">
            <a:avLst/>
          </a:prstGeom>
        </p:spPr>
      </p:pic>
      <p:sp>
        <p:nvSpPr>
          <p:cNvPr id="6" name="TextBox 5">
            <a:extLst>
              <a:ext uri="{FF2B5EF4-FFF2-40B4-BE49-F238E27FC236}">
                <a16:creationId xmlns:a16="http://schemas.microsoft.com/office/drawing/2014/main" id="{A25BF8E9-5736-EB43-AA96-3C008FADCDE1}"/>
              </a:ext>
            </a:extLst>
          </p:cNvPr>
          <p:cNvSpPr txBox="1"/>
          <p:nvPr/>
        </p:nvSpPr>
        <p:spPr>
          <a:xfrm>
            <a:off x="1387512" y="5788312"/>
            <a:ext cx="5092560" cy="461665"/>
          </a:xfrm>
          <a:prstGeom prst="rect">
            <a:avLst/>
          </a:prstGeom>
          <a:noFill/>
        </p:spPr>
        <p:txBody>
          <a:bodyPr wrap="square" rtlCol="0">
            <a:spAutoFit/>
          </a:bodyPr>
          <a:lstStyle/>
          <a:p>
            <a:r>
              <a:rPr lang="en-US" sz="2400" dirty="0">
                <a:solidFill>
                  <a:schemeClr val="accent2">
                    <a:lumMod val="50000"/>
                  </a:schemeClr>
                </a:solidFill>
              </a:rPr>
              <a:t>Region H Healthcare Coalition</a:t>
            </a:r>
          </a:p>
        </p:txBody>
      </p:sp>
      <p:cxnSp>
        <p:nvCxnSpPr>
          <p:cNvPr id="9" name="Straight Connector 8">
            <a:extLst>
              <a:ext uri="{FF2B5EF4-FFF2-40B4-BE49-F238E27FC236}">
                <a16:creationId xmlns:a16="http://schemas.microsoft.com/office/drawing/2014/main" id="{9C4626E3-17E1-AD1C-D44A-6F2E9D0C5CB0}"/>
              </a:ext>
            </a:extLst>
          </p:cNvPr>
          <p:cNvCxnSpPr>
            <a:cxnSpLocks/>
          </p:cNvCxnSpPr>
          <p:nvPr/>
        </p:nvCxnSpPr>
        <p:spPr>
          <a:xfrm>
            <a:off x="0" y="5170205"/>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F366CC69-0730-18DB-5837-E0D55F3396A8}"/>
              </a:ext>
            </a:extLst>
          </p:cNvPr>
          <p:cNvCxnSpPr>
            <a:cxnSpLocks/>
          </p:cNvCxnSpPr>
          <p:nvPr/>
        </p:nvCxnSpPr>
        <p:spPr>
          <a:xfrm>
            <a:off x="0" y="6813846"/>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F3EB4662-E559-6D54-F9EF-1C5A022237DE}"/>
              </a:ext>
            </a:extLst>
          </p:cNvPr>
          <p:cNvCxnSpPr>
            <a:cxnSpLocks/>
          </p:cNvCxnSpPr>
          <p:nvPr/>
        </p:nvCxnSpPr>
        <p:spPr>
          <a:xfrm>
            <a:off x="1" y="5247232"/>
            <a:ext cx="1219199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E5082658-16A4-D6D8-51E6-5E69DCDD4AE8}"/>
              </a:ext>
            </a:extLst>
          </p:cNvPr>
          <p:cNvCxnSpPr>
            <a:cxnSpLocks/>
          </p:cNvCxnSpPr>
          <p:nvPr/>
        </p:nvCxnSpPr>
        <p:spPr>
          <a:xfrm>
            <a:off x="0" y="6744055"/>
            <a:ext cx="121920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518960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36259"/>
            <a:ext cx="10972800" cy="1066800"/>
          </a:xfrm>
        </p:spPr>
        <p:txBody>
          <a:bodyPr/>
          <a:lstStyle/>
          <a:p>
            <a:pPr algn="ctr"/>
            <a:r>
              <a:rPr lang="en-US" dirty="0"/>
              <a:t>Hurricane Season Update</a:t>
            </a:r>
          </a:p>
        </p:txBody>
      </p:sp>
      <p:sp>
        <p:nvSpPr>
          <p:cNvPr id="3" name="Content Placeholder 2"/>
          <p:cNvSpPr>
            <a:spLocks noGrp="1"/>
          </p:cNvSpPr>
          <p:nvPr>
            <p:ph idx="1"/>
          </p:nvPr>
        </p:nvSpPr>
        <p:spPr>
          <a:xfrm>
            <a:off x="455777" y="1266444"/>
            <a:ext cx="10972800" cy="4325112"/>
          </a:xfrm>
        </p:spPr>
        <p:txBody>
          <a:bodyPr/>
          <a:lstStyle/>
          <a:p>
            <a:pPr marL="342900" indent="-342900">
              <a:buFont typeface="Arial" panose="020B0604020202020204" pitchFamily="34" charset="0"/>
              <a:buChar char="•"/>
            </a:pPr>
            <a:r>
              <a:rPr lang="en-US" sz="2800" dirty="0"/>
              <a:t>NWS Weather briefing on upcoming hurricane season </a:t>
            </a:r>
          </a:p>
        </p:txBody>
      </p:sp>
      <p:pic>
        <p:nvPicPr>
          <p:cNvPr id="5" name="Picture 4">
            <a:extLst>
              <a:ext uri="{FF2B5EF4-FFF2-40B4-BE49-F238E27FC236}">
                <a16:creationId xmlns:a16="http://schemas.microsoft.com/office/drawing/2014/main" id="{6D4794F2-B659-B011-97C0-60D4FCCD296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5271779"/>
            <a:ext cx="1387512" cy="1390784"/>
          </a:xfrm>
          <a:prstGeom prst="rect">
            <a:avLst/>
          </a:prstGeom>
        </p:spPr>
      </p:pic>
      <p:sp>
        <p:nvSpPr>
          <p:cNvPr id="6" name="TextBox 5">
            <a:extLst>
              <a:ext uri="{FF2B5EF4-FFF2-40B4-BE49-F238E27FC236}">
                <a16:creationId xmlns:a16="http://schemas.microsoft.com/office/drawing/2014/main" id="{A25BF8E9-5736-EB43-AA96-3C008FADCDE1}"/>
              </a:ext>
            </a:extLst>
          </p:cNvPr>
          <p:cNvSpPr txBox="1"/>
          <p:nvPr/>
        </p:nvSpPr>
        <p:spPr>
          <a:xfrm>
            <a:off x="1387512" y="5788312"/>
            <a:ext cx="5092560" cy="461665"/>
          </a:xfrm>
          <a:prstGeom prst="rect">
            <a:avLst/>
          </a:prstGeom>
          <a:noFill/>
        </p:spPr>
        <p:txBody>
          <a:bodyPr wrap="square" rtlCol="0">
            <a:spAutoFit/>
          </a:bodyPr>
          <a:lstStyle/>
          <a:p>
            <a:r>
              <a:rPr lang="en-US" sz="2400" dirty="0">
                <a:solidFill>
                  <a:schemeClr val="accent2">
                    <a:lumMod val="50000"/>
                  </a:schemeClr>
                </a:solidFill>
              </a:rPr>
              <a:t>Region H Healthcare Coalition</a:t>
            </a:r>
          </a:p>
        </p:txBody>
      </p:sp>
      <p:cxnSp>
        <p:nvCxnSpPr>
          <p:cNvPr id="9" name="Straight Connector 8">
            <a:extLst>
              <a:ext uri="{FF2B5EF4-FFF2-40B4-BE49-F238E27FC236}">
                <a16:creationId xmlns:a16="http://schemas.microsoft.com/office/drawing/2014/main" id="{9C4626E3-17E1-AD1C-D44A-6F2E9D0C5CB0}"/>
              </a:ext>
            </a:extLst>
          </p:cNvPr>
          <p:cNvCxnSpPr>
            <a:cxnSpLocks/>
          </p:cNvCxnSpPr>
          <p:nvPr/>
        </p:nvCxnSpPr>
        <p:spPr>
          <a:xfrm>
            <a:off x="0" y="5170205"/>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F366CC69-0730-18DB-5837-E0D55F3396A8}"/>
              </a:ext>
            </a:extLst>
          </p:cNvPr>
          <p:cNvCxnSpPr>
            <a:cxnSpLocks/>
          </p:cNvCxnSpPr>
          <p:nvPr/>
        </p:nvCxnSpPr>
        <p:spPr>
          <a:xfrm>
            <a:off x="0" y="6813846"/>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F3EB4662-E559-6D54-F9EF-1C5A022237DE}"/>
              </a:ext>
            </a:extLst>
          </p:cNvPr>
          <p:cNvCxnSpPr>
            <a:cxnSpLocks/>
          </p:cNvCxnSpPr>
          <p:nvPr/>
        </p:nvCxnSpPr>
        <p:spPr>
          <a:xfrm>
            <a:off x="1" y="5247232"/>
            <a:ext cx="1219199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E5082658-16A4-D6D8-51E6-5E69DCDD4AE8}"/>
              </a:ext>
            </a:extLst>
          </p:cNvPr>
          <p:cNvCxnSpPr>
            <a:cxnSpLocks/>
          </p:cNvCxnSpPr>
          <p:nvPr/>
        </p:nvCxnSpPr>
        <p:spPr>
          <a:xfrm>
            <a:off x="0" y="6744055"/>
            <a:ext cx="121920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2730223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36259"/>
            <a:ext cx="10972800" cy="1066800"/>
          </a:xfrm>
        </p:spPr>
        <p:txBody>
          <a:bodyPr/>
          <a:lstStyle/>
          <a:p>
            <a:pPr algn="ctr"/>
            <a:r>
              <a:rPr lang="en-US" dirty="0"/>
              <a:t>EMAG Report outs</a:t>
            </a:r>
          </a:p>
        </p:txBody>
      </p:sp>
      <p:sp>
        <p:nvSpPr>
          <p:cNvPr id="3" name="Content Placeholder 2"/>
          <p:cNvSpPr>
            <a:spLocks noGrp="1"/>
          </p:cNvSpPr>
          <p:nvPr>
            <p:ph idx="1"/>
          </p:nvPr>
        </p:nvSpPr>
        <p:spPr>
          <a:xfrm>
            <a:off x="472869" y="1430788"/>
            <a:ext cx="10972800" cy="4325112"/>
          </a:xfrm>
        </p:spPr>
        <p:txBody>
          <a:bodyPr>
            <a:normAutofit/>
          </a:bodyPr>
          <a:lstStyle/>
          <a:p>
            <a:pPr marL="342900" indent="-342900">
              <a:buFont typeface="Arial" panose="020B0604020202020204" pitchFamily="34" charset="0"/>
              <a:buChar char="•"/>
            </a:pPr>
            <a:r>
              <a:rPr lang="en-US" dirty="0"/>
              <a:t>Anyone who attended EMAG briefly share some of the sessions that you attended, what stood out to you, and what did you take away from the conference!</a:t>
            </a:r>
          </a:p>
        </p:txBody>
      </p:sp>
      <p:pic>
        <p:nvPicPr>
          <p:cNvPr id="5" name="Picture 4">
            <a:extLst>
              <a:ext uri="{FF2B5EF4-FFF2-40B4-BE49-F238E27FC236}">
                <a16:creationId xmlns:a16="http://schemas.microsoft.com/office/drawing/2014/main" id="{6D4794F2-B659-B011-97C0-60D4FCCD296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5271779"/>
            <a:ext cx="1387512" cy="1390784"/>
          </a:xfrm>
          <a:prstGeom prst="rect">
            <a:avLst/>
          </a:prstGeom>
        </p:spPr>
      </p:pic>
      <p:sp>
        <p:nvSpPr>
          <p:cNvPr id="6" name="TextBox 5">
            <a:extLst>
              <a:ext uri="{FF2B5EF4-FFF2-40B4-BE49-F238E27FC236}">
                <a16:creationId xmlns:a16="http://schemas.microsoft.com/office/drawing/2014/main" id="{A25BF8E9-5736-EB43-AA96-3C008FADCDE1}"/>
              </a:ext>
            </a:extLst>
          </p:cNvPr>
          <p:cNvSpPr txBox="1"/>
          <p:nvPr/>
        </p:nvSpPr>
        <p:spPr>
          <a:xfrm>
            <a:off x="1387512" y="5788312"/>
            <a:ext cx="5092560" cy="461665"/>
          </a:xfrm>
          <a:prstGeom prst="rect">
            <a:avLst/>
          </a:prstGeom>
          <a:noFill/>
        </p:spPr>
        <p:txBody>
          <a:bodyPr wrap="square" rtlCol="0">
            <a:spAutoFit/>
          </a:bodyPr>
          <a:lstStyle/>
          <a:p>
            <a:r>
              <a:rPr lang="en-US" sz="2400" dirty="0">
                <a:solidFill>
                  <a:schemeClr val="accent2">
                    <a:lumMod val="50000"/>
                  </a:schemeClr>
                </a:solidFill>
              </a:rPr>
              <a:t>Region H Healthcare Coalition</a:t>
            </a:r>
          </a:p>
        </p:txBody>
      </p:sp>
      <p:cxnSp>
        <p:nvCxnSpPr>
          <p:cNvPr id="9" name="Straight Connector 8">
            <a:extLst>
              <a:ext uri="{FF2B5EF4-FFF2-40B4-BE49-F238E27FC236}">
                <a16:creationId xmlns:a16="http://schemas.microsoft.com/office/drawing/2014/main" id="{9C4626E3-17E1-AD1C-D44A-6F2E9D0C5CB0}"/>
              </a:ext>
            </a:extLst>
          </p:cNvPr>
          <p:cNvCxnSpPr>
            <a:cxnSpLocks/>
          </p:cNvCxnSpPr>
          <p:nvPr/>
        </p:nvCxnSpPr>
        <p:spPr>
          <a:xfrm>
            <a:off x="0" y="5170205"/>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F366CC69-0730-18DB-5837-E0D55F3396A8}"/>
              </a:ext>
            </a:extLst>
          </p:cNvPr>
          <p:cNvCxnSpPr>
            <a:cxnSpLocks/>
          </p:cNvCxnSpPr>
          <p:nvPr/>
        </p:nvCxnSpPr>
        <p:spPr>
          <a:xfrm>
            <a:off x="0" y="6813846"/>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F3EB4662-E559-6D54-F9EF-1C5A022237DE}"/>
              </a:ext>
            </a:extLst>
          </p:cNvPr>
          <p:cNvCxnSpPr>
            <a:cxnSpLocks/>
          </p:cNvCxnSpPr>
          <p:nvPr/>
        </p:nvCxnSpPr>
        <p:spPr>
          <a:xfrm>
            <a:off x="1" y="5247232"/>
            <a:ext cx="1219199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E5082658-16A4-D6D8-51E6-5E69DCDD4AE8}"/>
              </a:ext>
            </a:extLst>
          </p:cNvPr>
          <p:cNvCxnSpPr>
            <a:cxnSpLocks/>
          </p:cNvCxnSpPr>
          <p:nvPr/>
        </p:nvCxnSpPr>
        <p:spPr>
          <a:xfrm>
            <a:off x="0" y="6744055"/>
            <a:ext cx="121920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4095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36259"/>
            <a:ext cx="10972800" cy="1066800"/>
          </a:xfrm>
        </p:spPr>
        <p:txBody>
          <a:bodyPr/>
          <a:lstStyle/>
          <a:p>
            <a:pPr algn="ctr"/>
            <a:r>
              <a:rPr lang="en-US" dirty="0"/>
              <a:t>Coalition business</a:t>
            </a:r>
          </a:p>
        </p:txBody>
      </p:sp>
      <p:sp>
        <p:nvSpPr>
          <p:cNvPr id="3" name="Content Placeholder 2"/>
          <p:cNvSpPr>
            <a:spLocks noGrp="1"/>
          </p:cNvSpPr>
          <p:nvPr>
            <p:ph idx="1"/>
          </p:nvPr>
        </p:nvSpPr>
        <p:spPr>
          <a:xfrm>
            <a:off x="472869" y="1430788"/>
            <a:ext cx="10972800" cy="4325112"/>
          </a:xfrm>
        </p:spPr>
        <p:txBody>
          <a:bodyPr>
            <a:normAutofit/>
          </a:bodyPr>
          <a:lstStyle/>
          <a:p>
            <a:pPr marL="342900" indent="-342900">
              <a:buFont typeface="Arial" panose="020B0604020202020204" pitchFamily="34" charset="0"/>
              <a:buChar char="•"/>
            </a:pPr>
            <a:r>
              <a:rPr lang="en-US" dirty="0"/>
              <a:t>We have spent down all our carryover and fiscal year budgets and will be starting fresh for the new grant cycle on July 1</a:t>
            </a:r>
            <a:r>
              <a:rPr lang="en-US" baseline="30000" dirty="0"/>
              <a:t>st</a:t>
            </a:r>
            <a:r>
              <a:rPr lang="en-US" dirty="0"/>
              <a:t>. </a:t>
            </a:r>
          </a:p>
          <a:p>
            <a:pPr marL="342900" indent="-342900">
              <a:buFont typeface="Arial" panose="020B0604020202020204" pitchFamily="34" charset="0"/>
              <a:buChar char="•"/>
            </a:pPr>
            <a:r>
              <a:rPr lang="en-US" dirty="0"/>
              <a:t>This year the focus was Chemical. All PAPRS and DECON go Kits were ordered and are in our storage for all Hospital partners to pick up. EMS some kits are available for you as well! Please set up a time with me to pick up. </a:t>
            </a:r>
          </a:p>
        </p:txBody>
      </p:sp>
      <p:pic>
        <p:nvPicPr>
          <p:cNvPr id="5" name="Picture 4">
            <a:extLst>
              <a:ext uri="{FF2B5EF4-FFF2-40B4-BE49-F238E27FC236}">
                <a16:creationId xmlns:a16="http://schemas.microsoft.com/office/drawing/2014/main" id="{6D4794F2-B659-B011-97C0-60D4FCCD296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5271779"/>
            <a:ext cx="1387512" cy="1390784"/>
          </a:xfrm>
          <a:prstGeom prst="rect">
            <a:avLst/>
          </a:prstGeom>
        </p:spPr>
      </p:pic>
      <p:sp>
        <p:nvSpPr>
          <p:cNvPr id="6" name="TextBox 5">
            <a:extLst>
              <a:ext uri="{FF2B5EF4-FFF2-40B4-BE49-F238E27FC236}">
                <a16:creationId xmlns:a16="http://schemas.microsoft.com/office/drawing/2014/main" id="{A25BF8E9-5736-EB43-AA96-3C008FADCDE1}"/>
              </a:ext>
            </a:extLst>
          </p:cNvPr>
          <p:cNvSpPr txBox="1"/>
          <p:nvPr/>
        </p:nvSpPr>
        <p:spPr>
          <a:xfrm>
            <a:off x="1387512" y="5788312"/>
            <a:ext cx="5092560" cy="461665"/>
          </a:xfrm>
          <a:prstGeom prst="rect">
            <a:avLst/>
          </a:prstGeom>
          <a:noFill/>
        </p:spPr>
        <p:txBody>
          <a:bodyPr wrap="square" rtlCol="0">
            <a:spAutoFit/>
          </a:bodyPr>
          <a:lstStyle/>
          <a:p>
            <a:r>
              <a:rPr lang="en-US" sz="2400" dirty="0">
                <a:solidFill>
                  <a:schemeClr val="accent2">
                    <a:lumMod val="50000"/>
                  </a:schemeClr>
                </a:solidFill>
              </a:rPr>
              <a:t>Region H Healthcare Coalition</a:t>
            </a:r>
          </a:p>
        </p:txBody>
      </p:sp>
      <p:cxnSp>
        <p:nvCxnSpPr>
          <p:cNvPr id="9" name="Straight Connector 8">
            <a:extLst>
              <a:ext uri="{FF2B5EF4-FFF2-40B4-BE49-F238E27FC236}">
                <a16:creationId xmlns:a16="http://schemas.microsoft.com/office/drawing/2014/main" id="{9C4626E3-17E1-AD1C-D44A-6F2E9D0C5CB0}"/>
              </a:ext>
            </a:extLst>
          </p:cNvPr>
          <p:cNvCxnSpPr>
            <a:cxnSpLocks/>
          </p:cNvCxnSpPr>
          <p:nvPr/>
        </p:nvCxnSpPr>
        <p:spPr>
          <a:xfrm>
            <a:off x="0" y="5170205"/>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F366CC69-0730-18DB-5837-E0D55F3396A8}"/>
              </a:ext>
            </a:extLst>
          </p:cNvPr>
          <p:cNvCxnSpPr>
            <a:cxnSpLocks/>
          </p:cNvCxnSpPr>
          <p:nvPr/>
        </p:nvCxnSpPr>
        <p:spPr>
          <a:xfrm>
            <a:off x="0" y="6813846"/>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F3EB4662-E559-6D54-F9EF-1C5A022237DE}"/>
              </a:ext>
            </a:extLst>
          </p:cNvPr>
          <p:cNvCxnSpPr>
            <a:cxnSpLocks/>
          </p:cNvCxnSpPr>
          <p:nvPr/>
        </p:nvCxnSpPr>
        <p:spPr>
          <a:xfrm>
            <a:off x="1" y="5247232"/>
            <a:ext cx="1219199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E5082658-16A4-D6D8-51E6-5E69DCDD4AE8}"/>
              </a:ext>
            </a:extLst>
          </p:cNvPr>
          <p:cNvCxnSpPr>
            <a:cxnSpLocks/>
          </p:cNvCxnSpPr>
          <p:nvPr/>
        </p:nvCxnSpPr>
        <p:spPr>
          <a:xfrm>
            <a:off x="0" y="6744055"/>
            <a:ext cx="121920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8505759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36259"/>
            <a:ext cx="10972800" cy="1066800"/>
          </a:xfrm>
        </p:spPr>
        <p:txBody>
          <a:bodyPr/>
          <a:lstStyle/>
          <a:p>
            <a:pPr algn="ctr"/>
            <a:r>
              <a:rPr lang="en-US" dirty="0"/>
              <a:t>Coalition business</a:t>
            </a:r>
          </a:p>
        </p:txBody>
      </p:sp>
      <p:sp>
        <p:nvSpPr>
          <p:cNvPr id="3" name="Content Placeholder 2"/>
          <p:cNvSpPr>
            <a:spLocks noGrp="1"/>
          </p:cNvSpPr>
          <p:nvPr>
            <p:ph idx="1"/>
          </p:nvPr>
        </p:nvSpPr>
        <p:spPr>
          <a:xfrm>
            <a:off x="472869" y="1430788"/>
            <a:ext cx="10972800" cy="4325112"/>
          </a:xfrm>
        </p:spPr>
        <p:txBody>
          <a:bodyPr>
            <a:normAutofit/>
          </a:bodyPr>
          <a:lstStyle/>
          <a:p>
            <a:pPr marL="342900" indent="-342900">
              <a:buFont typeface="Arial" panose="020B0604020202020204" pitchFamily="34" charset="0"/>
              <a:buChar char="•"/>
            </a:pPr>
            <a:r>
              <a:rPr lang="en-US" dirty="0"/>
              <a:t>We currently still do not have the guidance yet for next year. July 1 starts a new 5 year grant cycle and will run from July 1, 2024-June 30, 2029. </a:t>
            </a:r>
          </a:p>
          <a:p>
            <a:pPr marL="342900" indent="-342900">
              <a:buFont typeface="Arial" panose="020B0604020202020204" pitchFamily="34" charset="0"/>
              <a:buChar char="•"/>
            </a:pPr>
            <a:r>
              <a:rPr lang="en-US" dirty="0"/>
              <a:t>Some of the topics that will be our focus: Extended Downtime, Patient Placement, Cyber Security, Resource Management, Health Care Workforce Support and more. </a:t>
            </a:r>
          </a:p>
          <a:p>
            <a:pPr marL="342900" indent="-342900">
              <a:buFont typeface="Arial" panose="020B0604020202020204" pitchFamily="34" charset="0"/>
              <a:buChar char="•"/>
            </a:pPr>
            <a:r>
              <a:rPr lang="en-US" dirty="0"/>
              <a:t>We will still have our annual MRSE, annual Table Top Exercises, and biannual communication drills. </a:t>
            </a:r>
          </a:p>
        </p:txBody>
      </p:sp>
      <p:pic>
        <p:nvPicPr>
          <p:cNvPr id="5" name="Picture 4">
            <a:extLst>
              <a:ext uri="{FF2B5EF4-FFF2-40B4-BE49-F238E27FC236}">
                <a16:creationId xmlns:a16="http://schemas.microsoft.com/office/drawing/2014/main" id="{6D4794F2-B659-B011-97C0-60D4FCCD296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5271779"/>
            <a:ext cx="1387512" cy="1390784"/>
          </a:xfrm>
          <a:prstGeom prst="rect">
            <a:avLst/>
          </a:prstGeom>
        </p:spPr>
      </p:pic>
      <p:sp>
        <p:nvSpPr>
          <p:cNvPr id="6" name="TextBox 5">
            <a:extLst>
              <a:ext uri="{FF2B5EF4-FFF2-40B4-BE49-F238E27FC236}">
                <a16:creationId xmlns:a16="http://schemas.microsoft.com/office/drawing/2014/main" id="{A25BF8E9-5736-EB43-AA96-3C008FADCDE1}"/>
              </a:ext>
            </a:extLst>
          </p:cNvPr>
          <p:cNvSpPr txBox="1"/>
          <p:nvPr/>
        </p:nvSpPr>
        <p:spPr>
          <a:xfrm>
            <a:off x="1387512" y="5788312"/>
            <a:ext cx="5092560" cy="461665"/>
          </a:xfrm>
          <a:prstGeom prst="rect">
            <a:avLst/>
          </a:prstGeom>
          <a:noFill/>
        </p:spPr>
        <p:txBody>
          <a:bodyPr wrap="square" rtlCol="0">
            <a:spAutoFit/>
          </a:bodyPr>
          <a:lstStyle/>
          <a:p>
            <a:r>
              <a:rPr lang="en-US" sz="2400" dirty="0">
                <a:solidFill>
                  <a:schemeClr val="accent2">
                    <a:lumMod val="50000"/>
                  </a:schemeClr>
                </a:solidFill>
              </a:rPr>
              <a:t>Region H Healthcare Coalition</a:t>
            </a:r>
          </a:p>
        </p:txBody>
      </p:sp>
      <p:cxnSp>
        <p:nvCxnSpPr>
          <p:cNvPr id="9" name="Straight Connector 8">
            <a:extLst>
              <a:ext uri="{FF2B5EF4-FFF2-40B4-BE49-F238E27FC236}">
                <a16:creationId xmlns:a16="http://schemas.microsoft.com/office/drawing/2014/main" id="{9C4626E3-17E1-AD1C-D44A-6F2E9D0C5CB0}"/>
              </a:ext>
            </a:extLst>
          </p:cNvPr>
          <p:cNvCxnSpPr>
            <a:cxnSpLocks/>
          </p:cNvCxnSpPr>
          <p:nvPr/>
        </p:nvCxnSpPr>
        <p:spPr>
          <a:xfrm>
            <a:off x="0" y="5170205"/>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F366CC69-0730-18DB-5837-E0D55F3396A8}"/>
              </a:ext>
            </a:extLst>
          </p:cNvPr>
          <p:cNvCxnSpPr>
            <a:cxnSpLocks/>
          </p:cNvCxnSpPr>
          <p:nvPr/>
        </p:nvCxnSpPr>
        <p:spPr>
          <a:xfrm>
            <a:off x="0" y="6813846"/>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F3EB4662-E559-6D54-F9EF-1C5A022237DE}"/>
              </a:ext>
            </a:extLst>
          </p:cNvPr>
          <p:cNvCxnSpPr>
            <a:cxnSpLocks/>
          </p:cNvCxnSpPr>
          <p:nvPr/>
        </p:nvCxnSpPr>
        <p:spPr>
          <a:xfrm>
            <a:off x="1" y="5247232"/>
            <a:ext cx="1219199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E5082658-16A4-D6D8-51E6-5E69DCDD4AE8}"/>
              </a:ext>
            </a:extLst>
          </p:cNvPr>
          <p:cNvCxnSpPr>
            <a:cxnSpLocks/>
          </p:cNvCxnSpPr>
          <p:nvPr/>
        </p:nvCxnSpPr>
        <p:spPr>
          <a:xfrm>
            <a:off x="0" y="6744055"/>
            <a:ext cx="121920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157436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78162"/>
            <a:ext cx="10972800" cy="1066800"/>
          </a:xfrm>
        </p:spPr>
        <p:txBody>
          <a:bodyPr/>
          <a:lstStyle/>
          <a:p>
            <a:pPr algn="ctr"/>
            <a:r>
              <a:rPr lang="en-US" b="1" dirty="0"/>
              <a:t>Conferences/Meetings/Exercises/Trainings </a:t>
            </a:r>
            <a:endParaRPr lang="en-US" dirty="0"/>
          </a:p>
        </p:txBody>
      </p:sp>
      <p:sp>
        <p:nvSpPr>
          <p:cNvPr id="3" name="Content Placeholder 2"/>
          <p:cNvSpPr>
            <a:spLocks noGrp="1"/>
          </p:cNvSpPr>
          <p:nvPr>
            <p:ph idx="1"/>
          </p:nvPr>
        </p:nvSpPr>
        <p:spPr>
          <a:xfrm>
            <a:off x="0" y="881921"/>
            <a:ext cx="12239001" cy="5368056"/>
          </a:xfrm>
        </p:spPr>
        <p:txBody>
          <a:bodyPr>
            <a:normAutofit/>
          </a:bodyPr>
          <a:lstStyle/>
          <a:p>
            <a:pPr marL="109728" indent="0">
              <a:buNone/>
            </a:pPr>
            <a:r>
              <a:rPr lang="en-US" b="1" u="sng" dirty="0"/>
              <a:t>EVENT 		DATES</a:t>
            </a:r>
            <a:r>
              <a:rPr lang="en-US" u="sng" dirty="0"/>
              <a:t>	          	 </a:t>
            </a:r>
            <a:r>
              <a:rPr lang="en-US" b="1" u="sng" dirty="0"/>
              <a:t>LOCATIONS</a:t>
            </a:r>
            <a:r>
              <a:rPr lang="en-US" u="sng" dirty="0"/>
              <a:t>			</a:t>
            </a:r>
            <a:r>
              <a:rPr lang="en-US" b="1" u="sng" dirty="0"/>
              <a:t>SIGN UP</a:t>
            </a:r>
          </a:p>
          <a:p>
            <a:pPr marL="109728" marR="0" lvl="0" indent="0" algn="l" defTabSz="914400" rtl="0" eaLnBrk="1" fontAlgn="auto" latinLnBrk="0" hangingPunct="1">
              <a:lnSpc>
                <a:spcPct val="100000"/>
              </a:lnSpc>
              <a:spcBef>
                <a:spcPts val="300"/>
              </a:spcBef>
              <a:spcAft>
                <a:spcPts val="0"/>
              </a:spcAft>
              <a:buClr>
                <a:srgbClr val="37A76F">
                  <a:lumMod val="75000"/>
                </a:srgbClr>
              </a:buClr>
              <a:buSzTx/>
              <a:buFont typeface="Georgia"/>
              <a:buNone/>
              <a:tabLst/>
              <a:defRPr/>
            </a:pPr>
            <a:r>
              <a:rPr kumimoji="0" lang="en-US" sz="2000" b="1" i="0" u="none" strike="noStrike" kern="1200" cap="none" spc="0" normalizeH="0" baseline="0" noProof="0" dirty="0">
                <a:ln>
                  <a:noFill/>
                </a:ln>
                <a:solidFill>
                  <a:srgbClr val="455F51"/>
                </a:solidFill>
                <a:effectLst/>
                <a:uLnTx/>
                <a:uFillTx/>
                <a:latin typeface="Calibri" panose="020F0502020204030204"/>
                <a:ea typeface="+mn-ea"/>
                <a:cs typeface="+mn-cs"/>
              </a:rPr>
              <a:t>Coalition Meeting	May 16, 2024		OFTC				Survey link via </a:t>
            </a:r>
            <a:r>
              <a:rPr kumimoji="0" lang="en-US" sz="2000" b="1" i="0" u="none" strike="noStrike" kern="1200" cap="none" spc="0" normalizeH="0" baseline="0" noProof="0" dirty="0" err="1">
                <a:ln>
                  <a:noFill/>
                </a:ln>
                <a:solidFill>
                  <a:srgbClr val="455F51"/>
                </a:solidFill>
                <a:effectLst/>
                <a:uLnTx/>
                <a:uFillTx/>
                <a:latin typeface="Calibri" panose="020F0502020204030204"/>
                <a:ea typeface="+mn-ea"/>
                <a:cs typeface="+mn-cs"/>
              </a:rPr>
              <a:t>gmail</a:t>
            </a:r>
            <a:r>
              <a:rPr kumimoji="0" lang="en-US" sz="2000" b="1" i="0" u="none" strike="noStrike" kern="1200" cap="none" spc="0" normalizeH="0" baseline="0" noProof="0" dirty="0">
                <a:ln>
                  <a:noFill/>
                </a:ln>
                <a:solidFill>
                  <a:srgbClr val="455F51"/>
                </a:solidFill>
                <a:effectLst/>
                <a:uLnTx/>
                <a:uFillTx/>
                <a:latin typeface="Calibri" panose="020F0502020204030204"/>
                <a:ea typeface="+mn-ea"/>
                <a:cs typeface="+mn-cs"/>
              </a:rPr>
              <a:t> </a:t>
            </a:r>
            <a:endParaRPr lang="en-US" sz="2000" b="1" dirty="0">
              <a:solidFill>
                <a:srgbClr val="455F51"/>
              </a:solidFill>
              <a:latin typeface="Calibri" panose="020F0502020204030204"/>
            </a:endParaRPr>
          </a:p>
          <a:p>
            <a:pPr marL="109728" marR="0" lvl="0" indent="0" algn="l" defTabSz="914400" rtl="0" eaLnBrk="1" fontAlgn="auto" latinLnBrk="0" hangingPunct="1">
              <a:lnSpc>
                <a:spcPct val="100000"/>
              </a:lnSpc>
              <a:spcBef>
                <a:spcPts val="300"/>
              </a:spcBef>
              <a:spcAft>
                <a:spcPts val="0"/>
              </a:spcAft>
              <a:buClr>
                <a:srgbClr val="37A76F">
                  <a:lumMod val="75000"/>
                </a:srgbClr>
              </a:buClr>
              <a:buSzTx/>
              <a:buFont typeface="Georgia"/>
              <a:buNone/>
              <a:tabLst/>
              <a:defRPr/>
            </a:pPr>
            <a:r>
              <a:rPr kumimoji="0" lang="en-US" sz="2000" b="1" i="0" u="none" strike="sngStrike" kern="1200" cap="none" spc="0" normalizeH="0" baseline="0" noProof="0" dirty="0">
                <a:ln>
                  <a:noFill/>
                </a:ln>
                <a:solidFill>
                  <a:srgbClr val="455F51"/>
                </a:solidFill>
                <a:effectLst/>
                <a:uLnTx/>
                <a:uFillTx/>
                <a:latin typeface="Calibri" panose="020F0502020204030204"/>
                <a:ea typeface="+mn-ea"/>
                <a:cs typeface="+mn-cs"/>
              </a:rPr>
              <a:t>ICS 400			May 16-17, 2024		OFTC				See Megan </a:t>
            </a:r>
            <a:r>
              <a:rPr kumimoji="0" lang="en-US" sz="2000" b="1" i="0" u="none" kern="1200" cap="none" spc="0" normalizeH="0" baseline="0" noProof="0" dirty="0">
                <a:ln>
                  <a:noFill/>
                </a:ln>
                <a:solidFill>
                  <a:srgbClr val="FF0000"/>
                </a:solidFill>
                <a:effectLst/>
                <a:uLnTx/>
                <a:uFillTx/>
                <a:latin typeface="Calibri" panose="020F0502020204030204"/>
                <a:ea typeface="+mn-ea"/>
                <a:cs typeface="+mn-cs"/>
              </a:rPr>
              <a:t>CANCELED</a:t>
            </a:r>
          </a:p>
          <a:p>
            <a:pPr marL="109728" marR="0" lvl="0" indent="0" algn="l" defTabSz="914400" rtl="0" eaLnBrk="1" fontAlgn="auto" latinLnBrk="0" hangingPunct="1">
              <a:lnSpc>
                <a:spcPct val="100000"/>
              </a:lnSpc>
              <a:spcBef>
                <a:spcPts val="300"/>
              </a:spcBef>
              <a:spcAft>
                <a:spcPts val="0"/>
              </a:spcAft>
              <a:buClr>
                <a:srgbClr val="37A76F">
                  <a:lumMod val="75000"/>
                </a:srgbClr>
              </a:buClr>
              <a:buSzTx/>
              <a:buFont typeface="Georgia"/>
              <a:buNone/>
              <a:tabLst/>
              <a:defRPr/>
            </a:pPr>
            <a:r>
              <a:rPr lang="en-US" sz="2000" b="1" dirty="0">
                <a:solidFill>
                  <a:srgbClr val="455F51"/>
                </a:solidFill>
                <a:latin typeface="Calibri" panose="020F0502020204030204"/>
              </a:rPr>
              <a:t>Coalition Meeting	August 22, 2024		OFTC				Survey link via </a:t>
            </a:r>
            <a:r>
              <a:rPr lang="en-US" sz="2000" b="1" dirty="0" err="1">
                <a:solidFill>
                  <a:srgbClr val="455F51"/>
                </a:solidFill>
                <a:latin typeface="Calibri" panose="020F0502020204030204"/>
              </a:rPr>
              <a:t>gmail</a:t>
            </a:r>
            <a:endParaRPr lang="en-US" sz="2000" b="1" dirty="0">
              <a:solidFill>
                <a:srgbClr val="455F51"/>
              </a:solidFill>
              <a:latin typeface="Calibri" panose="020F0502020204030204"/>
            </a:endParaRPr>
          </a:p>
          <a:p>
            <a:pPr marL="109728" marR="0" lvl="0" indent="0" algn="l" defTabSz="914400" rtl="0" eaLnBrk="1" fontAlgn="auto" latinLnBrk="0" hangingPunct="1">
              <a:lnSpc>
                <a:spcPct val="100000"/>
              </a:lnSpc>
              <a:spcBef>
                <a:spcPts val="300"/>
              </a:spcBef>
              <a:spcAft>
                <a:spcPts val="0"/>
              </a:spcAft>
              <a:buClr>
                <a:srgbClr val="37A76F">
                  <a:lumMod val="75000"/>
                </a:srgbClr>
              </a:buClr>
              <a:buSzTx/>
              <a:buFont typeface="Georgia"/>
              <a:buNone/>
              <a:tabLst/>
              <a:defRPr/>
            </a:pPr>
            <a:r>
              <a:rPr kumimoji="0" lang="en-US" sz="2000" b="1" i="0" u="none" kern="1200" cap="none" spc="0" normalizeH="0" baseline="0" noProof="0" dirty="0">
                <a:ln>
                  <a:noFill/>
                </a:ln>
                <a:solidFill>
                  <a:srgbClr val="455F51"/>
                </a:solidFill>
                <a:effectLst/>
                <a:uLnTx/>
                <a:uFillTx/>
                <a:latin typeface="Calibri" panose="020F0502020204030204"/>
                <a:ea typeface="+mn-ea"/>
                <a:cs typeface="+mn-cs"/>
              </a:rPr>
              <a:t>Coalition</a:t>
            </a:r>
            <a:r>
              <a:rPr lang="en-US" sz="2000" b="1" dirty="0">
                <a:solidFill>
                  <a:srgbClr val="455F51"/>
                </a:solidFill>
                <a:latin typeface="Calibri" panose="020F0502020204030204"/>
              </a:rPr>
              <a:t> Meeting	November 21, 2024	OFTC				Survey link via </a:t>
            </a:r>
            <a:r>
              <a:rPr lang="en-US" sz="2000" b="1" dirty="0" err="1">
                <a:solidFill>
                  <a:srgbClr val="455F51"/>
                </a:solidFill>
                <a:latin typeface="Calibri" panose="020F0502020204030204"/>
              </a:rPr>
              <a:t>gmail</a:t>
            </a:r>
            <a:endParaRPr lang="en-US" sz="2000" b="1" dirty="0">
              <a:solidFill>
                <a:srgbClr val="455F51"/>
              </a:solidFill>
              <a:latin typeface="Calibri" panose="020F0502020204030204"/>
            </a:endParaRPr>
          </a:p>
          <a:p>
            <a:pPr marL="109728" marR="0" lvl="0" indent="0" algn="l" defTabSz="914400" rtl="0" eaLnBrk="1" fontAlgn="auto" latinLnBrk="0" hangingPunct="1">
              <a:lnSpc>
                <a:spcPct val="100000"/>
              </a:lnSpc>
              <a:spcBef>
                <a:spcPts val="300"/>
              </a:spcBef>
              <a:spcAft>
                <a:spcPts val="0"/>
              </a:spcAft>
              <a:buClr>
                <a:srgbClr val="37A76F">
                  <a:lumMod val="75000"/>
                </a:srgbClr>
              </a:buClr>
              <a:buSzTx/>
              <a:buFont typeface="Georgia"/>
              <a:buNone/>
              <a:tabLst/>
              <a:defRPr/>
            </a:pPr>
            <a:r>
              <a:rPr lang="en-US" sz="2000" b="1" dirty="0">
                <a:solidFill>
                  <a:srgbClr val="455F51"/>
                </a:solidFill>
                <a:latin typeface="Calibri" panose="020F0502020204030204"/>
              </a:rPr>
              <a:t>NHCPC			December 10-12, 2024	Orlando, FL			Coalition leadership</a:t>
            </a:r>
          </a:p>
          <a:p>
            <a:pPr marL="109728" marR="0" lvl="0" indent="0" algn="l" defTabSz="914400" rtl="0" eaLnBrk="1" fontAlgn="auto" latinLnBrk="0" hangingPunct="1">
              <a:lnSpc>
                <a:spcPct val="100000"/>
              </a:lnSpc>
              <a:spcBef>
                <a:spcPts val="300"/>
              </a:spcBef>
              <a:spcAft>
                <a:spcPts val="0"/>
              </a:spcAft>
              <a:buClr>
                <a:srgbClr val="37A76F">
                  <a:lumMod val="75000"/>
                </a:srgbClr>
              </a:buClr>
              <a:buSzTx/>
              <a:buFont typeface="Georgia"/>
              <a:buNone/>
              <a:tabLst/>
              <a:defRPr/>
            </a:pPr>
            <a:r>
              <a:rPr lang="en-US" sz="2000" b="1" dirty="0">
                <a:solidFill>
                  <a:srgbClr val="455F51"/>
                </a:solidFill>
                <a:latin typeface="Calibri" panose="020F0502020204030204"/>
              </a:rPr>
              <a:t>Coalition Meeting	February 13, 2025	OFTC				Survey link via </a:t>
            </a:r>
            <a:r>
              <a:rPr lang="en-US" sz="2000" b="1" dirty="0" err="1">
                <a:solidFill>
                  <a:srgbClr val="455F51"/>
                </a:solidFill>
                <a:latin typeface="Calibri" panose="020F0502020204030204"/>
              </a:rPr>
              <a:t>gmail</a:t>
            </a:r>
            <a:endParaRPr lang="en-US" sz="2000" b="1" dirty="0">
              <a:solidFill>
                <a:srgbClr val="455F51"/>
              </a:solidFill>
              <a:latin typeface="Calibri" panose="020F0502020204030204"/>
            </a:endParaRPr>
          </a:p>
          <a:p>
            <a:pPr marL="109728" marR="0" lvl="0" indent="0" algn="l" defTabSz="914400" rtl="0" eaLnBrk="1" fontAlgn="auto" latinLnBrk="0" hangingPunct="1">
              <a:lnSpc>
                <a:spcPct val="100000"/>
              </a:lnSpc>
              <a:spcBef>
                <a:spcPts val="300"/>
              </a:spcBef>
              <a:spcAft>
                <a:spcPts val="0"/>
              </a:spcAft>
              <a:buClr>
                <a:srgbClr val="37A76F">
                  <a:lumMod val="75000"/>
                </a:srgbClr>
              </a:buClr>
              <a:buSzTx/>
              <a:buFont typeface="Georgia"/>
              <a:buNone/>
              <a:tabLst/>
              <a:defRPr/>
            </a:pPr>
            <a:r>
              <a:rPr lang="en-US" sz="2000" b="1" dirty="0">
                <a:solidFill>
                  <a:srgbClr val="455F51"/>
                </a:solidFill>
                <a:latin typeface="Calibri" panose="020F0502020204030204"/>
              </a:rPr>
              <a:t>Hurricane Conference	April 7, 2025		Savannah, GA			Coalition leadership </a:t>
            </a:r>
          </a:p>
          <a:p>
            <a:pPr marL="109728" marR="0" lvl="0" indent="0" algn="l" defTabSz="914400" rtl="0" eaLnBrk="1" fontAlgn="auto" latinLnBrk="0" hangingPunct="1">
              <a:lnSpc>
                <a:spcPct val="100000"/>
              </a:lnSpc>
              <a:spcBef>
                <a:spcPts val="300"/>
              </a:spcBef>
              <a:spcAft>
                <a:spcPts val="0"/>
              </a:spcAft>
              <a:buClr>
                <a:srgbClr val="37A76F">
                  <a:lumMod val="75000"/>
                </a:srgbClr>
              </a:buClr>
              <a:buSzTx/>
              <a:buFont typeface="Georgia"/>
              <a:buNone/>
              <a:tabLst/>
              <a:defRPr/>
            </a:pPr>
            <a:r>
              <a:rPr lang="en-US" sz="2000" b="1" dirty="0">
                <a:solidFill>
                  <a:srgbClr val="455F51"/>
                </a:solidFill>
                <a:latin typeface="Calibri" panose="020F0502020204030204"/>
              </a:rPr>
              <a:t>EMAG			April 8-10, 2025		Jekyll Island, GA			See Megan (25 spots) </a:t>
            </a:r>
          </a:p>
          <a:p>
            <a:pPr marL="109728" marR="0" lvl="0" indent="0" algn="l" defTabSz="914400" rtl="0" eaLnBrk="1" fontAlgn="auto" latinLnBrk="0" hangingPunct="1">
              <a:lnSpc>
                <a:spcPct val="100000"/>
              </a:lnSpc>
              <a:spcBef>
                <a:spcPts val="300"/>
              </a:spcBef>
              <a:spcAft>
                <a:spcPts val="0"/>
              </a:spcAft>
              <a:buClr>
                <a:srgbClr val="37A76F">
                  <a:lumMod val="75000"/>
                </a:srgbClr>
              </a:buClr>
              <a:buSzTx/>
              <a:buFont typeface="Georgia"/>
              <a:buNone/>
              <a:tabLst/>
              <a:defRPr/>
            </a:pPr>
            <a:r>
              <a:rPr lang="en-US" sz="2000" b="1" dirty="0">
                <a:solidFill>
                  <a:srgbClr val="455F51"/>
                </a:solidFill>
                <a:latin typeface="Calibri" panose="020F0502020204030204"/>
              </a:rPr>
              <a:t>Preparedness Summit	April 29-May 2, 2025	San Antonio, Texas		Coalition leadership</a:t>
            </a:r>
          </a:p>
          <a:p>
            <a:pPr marL="109728" marR="0" lvl="0" indent="0" algn="l" defTabSz="914400" rtl="0" eaLnBrk="1" fontAlgn="auto" latinLnBrk="0" hangingPunct="1">
              <a:lnSpc>
                <a:spcPct val="100000"/>
              </a:lnSpc>
              <a:spcBef>
                <a:spcPts val="300"/>
              </a:spcBef>
              <a:spcAft>
                <a:spcPts val="0"/>
              </a:spcAft>
              <a:buClr>
                <a:srgbClr val="37A76F">
                  <a:lumMod val="75000"/>
                </a:srgbClr>
              </a:buClr>
              <a:buSzTx/>
              <a:buFont typeface="Georgia"/>
              <a:buNone/>
              <a:tabLst/>
              <a:defRPr/>
            </a:pPr>
            <a:r>
              <a:rPr lang="en-US" sz="2000" b="1" dirty="0">
                <a:solidFill>
                  <a:srgbClr val="455F51"/>
                </a:solidFill>
                <a:latin typeface="Calibri" panose="020F0502020204030204"/>
              </a:rPr>
              <a:t>Coalition Meeting	May 22, 2025		OFTC				Survey link via </a:t>
            </a:r>
            <a:r>
              <a:rPr lang="en-US" sz="2000" b="1" dirty="0" err="1">
                <a:solidFill>
                  <a:srgbClr val="455F51"/>
                </a:solidFill>
                <a:latin typeface="Calibri" panose="020F0502020204030204"/>
              </a:rPr>
              <a:t>gmail</a:t>
            </a:r>
            <a:endParaRPr lang="en-US" sz="2000" b="1" dirty="0">
              <a:solidFill>
                <a:srgbClr val="455F51"/>
              </a:solidFill>
              <a:latin typeface="Calibri" panose="020F0502020204030204"/>
            </a:endParaRPr>
          </a:p>
          <a:p>
            <a:pPr marL="109728" marR="0" lvl="0" indent="0" algn="l" defTabSz="914400" rtl="0" eaLnBrk="1" fontAlgn="auto" latinLnBrk="0" hangingPunct="1">
              <a:lnSpc>
                <a:spcPct val="100000"/>
              </a:lnSpc>
              <a:spcBef>
                <a:spcPts val="300"/>
              </a:spcBef>
              <a:spcAft>
                <a:spcPts val="0"/>
              </a:spcAft>
              <a:buClr>
                <a:srgbClr val="37A76F">
                  <a:lumMod val="75000"/>
                </a:srgbClr>
              </a:buClr>
              <a:buSzTx/>
              <a:buFont typeface="Georgia"/>
              <a:buNone/>
              <a:tabLst/>
              <a:defRPr/>
            </a:pPr>
            <a:r>
              <a:rPr lang="en-US" sz="2000" b="1" dirty="0">
                <a:solidFill>
                  <a:srgbClr val="455F51"/>
                </a:solidFill>
                <a:latin typeface="Calibri" panose="020F0502020204030204"/>
              </a:rPr>
              <a:t>	</a:t>
            </a:r>
            <a:endParaRPr kumimoji="0" lang="en-US" sz="2000" b="1" i="0" u="none" kern="1200" cap="none" spc="0" normalizeH="0" baseline="0" noProof="0" dirty="0">
              <a:ln>
                <a:noFill/>
              </a:ln>
              <a:solidFill>
                <a:srgbClr val="FF0000"/>
              </a:solidFill>
              <a:effectLst/>
              <a:uLnTx/>
              <a:uFillTx/>
              <a:latin typeface="Calibri" panose="020F0502020204030204"/>
              <a:ea typeface="+mn-ea"/>
              <a:cs typeface="+mn-cs"/>
            </a:endParaRPr>
          </a:p>
          <a:p>
            <a:pPr marL="109728" indent="0">
              <a:buNone/>
            </a:pPr>
            <a:endParaRPr lang="en-US" dirty="0"/>
          </a:p>
        </p:txBody>
      </p:sp>
      <p:pic>
        <p:nvPicPr>
          <p:cNvPr id="5" name="Picture 4">
            <a:extLst>
              <a:ext uri="{FF2B5EF4-FFF2-40B4-BE49-F238E27FC236}">
                <a16:creationId xmlns:a16="http://schemas.microsoft.com/office/drawing/2014/main" id="{6D4794F2-B659-B011-97C0-60D4FCCD296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4183" y="5353271"/>
            <a:ext cx="1387512" cy="1390784"/>
          </a:xfrm>
          <a:prstGeom prst="rect">
            <a:avLst/>
          </a:prstGeom>
        </p:spPr>
      </p:pic>
      <p:sp>
        <p:nvSpPr>
          <p:cNvPr id="6" name="TextBox 5">
            <a:extLst>
              <a:ext uri="{FF2B5EF4-FFF2-40B4-BE49-F238E27FC236}">
                <a16:creationId xmlns:a16="http://schemas.microsoft.com/office/drawing/2014/main" id="{A25BF8E9-5736-EB43-AA96-3C008FADCDE1}"/>
              </a:ext>
            </a:extLst>
          </p:cNvPr>
          <p:cNvSpPr txBox="1"/>
          <p:nvPr/>
        </p:nvSpPr>
        <p:spPr>
          <a:xfrm>
            <a:off x="1455878" y="5788312"/>
            <a:ext cx="5092560" cy="461665"/>
          </a:xfrm>
          <a:prstGeom prst="rect">
            <a:avLst/>
          </a:prstGeom>
          <a:noFill/>
        </p:spPr>
        <p:txBody>
          <a:bodyPr wrap="square" rtlCol="0">
            <a:spAutoFit/>
          </a:bodyPr>
          <a:lstStyle/>
          <a:p>
            <a:r>
              <a:rPr lang="en-US" sz="2400" dirty="0">
                <a:solidFill>
                  <a:schemeClr val="accent2">
                    <a:lumMod val="50000"/>
                  </a:schemeClr>
                </a:solidFill>
              </a:rPr>
              <a:t>Region H Healthcare Coalition</a:t>
            </a:r>
          </a:p>
        </p:txBody>
      </p:sp>
      <p:cxnSp>
        <p:nvCxnSpPr>
          <p:cNvPr id="9" name="Straight Connector 8">
            <a:extLst>
              <a:ext uri="{FF2B5EF4-FFF2-40B4-BE49-F238E27FC236}">
                <a16:creationId xmlns:a16="http://schemas.microsoft.com/office/drawing/2014/main" id="{9C4626E3-17E1-AD1C-D44A-6F2E9D0C5CB0}"/>
              </a:ext>
            </a:extLst>
          </p:cNvPr>
          <p:cNvCxnSpPr>
            <a:cxnSpLocks/>
          </p:cNvCxnSpPr>
          <p:nvPr/>
        </p:nvCxnSpPr>
        <p:spPr>
          <a:xfrm>
            <a:off x="23500" y="5272755"/>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F366CC69-0730-18DB-5837-E0D55F3396A8}"/>
              </a:ext>
            </a:extLst>
          </p:cNvPr>
          <p:cNvCxnSpPr>
            <a:cxnSpLocks/>
          </p:cNvCxnSpPr>
          <p:nvPr/>
        </p:nvCxnSpPr>
        <p:spPr>
          <a:xfrm>
            <a:off x="0" y="6813846"/>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F3EB4662-E559-6D54-F9EF-1C5A022237DE}"/>
              </a:ext>
            </a:extLst>
          </p:cNvPr>
          <p:cNvCxnSpPr>
            <a:cxnSpLocks/>
          </p:cNvCxnSpPr>
          <p:nvPr/>
        </p:nvCxnSpPr>
        <p:spPr>
          <a:xfrm>
            <a:off x="0" y="5358327"/>
            <a:ext cx="1219199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E5082658-16A4-D6D8-51E6-5E69DCDD4AE8}"/>
              </a:ext>
            </a:extLst>
          </p:cNvPr>
          <p:cNvCxnSpPr>
            <a:cxnSpLocks/>
          </p:cNvCxnSpPr>
          <p:nvPr/>
        </p:nvCxnSpPr>
        <p:spPr>
          <a:xfrm>
            <a:off x="0" y="6744055"/>
            <a:ext cx="121920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292122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36259"/>
            <a:ext cx="10972800" cy="1066800"/>
          </a:xfrm>
        </p:spPr>
        <p:txBody>
          <a:bodyPr/>
          <a:lstStyle/>
          <a:p>
            <a:pPr algn="ctr"/>
            <a:r>
              <a:rPr lang="en-US" dirty="0"/>
              <a:t>Region H Information &amp; Where to Find it</a:t>
            </a:r>
          </a:p>
        </p:txBody>
      </p:sp>
      <p:sp>
        <p:nvSpPr>
          <p:cNvPr id="3" name="Content Placeholder 2"/>
          <p:cNvSpPr>
            <a:spLocks noGrp="1"/>
          </p:cNvSpPr>
          <p:nvPr>
            <p:ph idx="1"/>
          </p:nvPr>
        </p:nvSpPr>
        <p:spPr>
          <a:xfrm>
            <a:off x="438686" y="1246850"/>
            <a:ext cx="10972800" cy="4325112"/>
          </a:xfrm>
        </p:spPr>
        <p:txBody>
          <a:bodyPr>
            <a:normAutofit lnSpcReduction="10000"/>
          </a:bodyPr>
          <a:lstStyle/>
          <a:p>
            <a:pPr marL="342900" indent="-342900">
              <a:buFont typeface="Arial" panose="020B0604020202020204" pitchFamily="34" charset="0"/>
              <a:buChar char="•"/>
            </a:pPr>
            <a:r>
              <a:rPr lang="en-US" dirty="0"/>
              <a:t>Region H Website: </a:t>
            </a:r>
            <a:r>
              <a:rPr lang="en-US" dirty="0">
                <a:hlinkClick r:id="rId3"/>
              </a:rPr>
              <a:t>www.garegionhcoalition.com</a:t>
            </a:r>
            <a:endParaRPr lang="en-US" dirty="0"/>
          </a:p>
          <a:p>
            <a:pPr marL="342900" indent="-342900">
              <a:buFont typeface="Arial" panose="020B0604020202020204" pitchFamily="34" charset="0"/>
              <a:buChar char="•"/>
            </a:pPr>
            <a:r>
              <a:rPr lang="en-US" dirty="0"/>
              <a:t>All information can also be found on GHA911: </a:t>
            </a:r>
            <a:r>
              <a:rPr lang="en-US" b="1" u="sng" dirty="0">
                <a:solidFill>
                  <a:srgbClr val="FF0000"/>
                </a:solidFill>
              </a:rPr>
              <a:t>ghc911.org</a:t>
            </a:r>
          </a:p>
          <a:p>
            <a:pPr marL="342900" indent="-342900">
              <a:buFont typeface="Arial" panose="020B0604020202020204" pitchFamily="34" charset="0"/>
              <a:buChar char="•"/>
            </a:pPr>
            <a:r>
              <a:rPr lang="en-US" dirty="0"/>
              <a:t>If you haven’t already, please sign up as a new user. This is the new website for GHA911. Even if you had a log in on the old website you must create a new one here. </a:t>
            </a:r>
          </a:p>
          <a:p>
            <a:pPr marL="342900" indent="-342900">
              <a:buFont typeface="Arial" panose="020B0604020202020204" pitchFamily="34" charset="0"/>
              <a:buChar char="•"/>
            </a:pPr>
            <a:r>
              <a:rPr lang="en-US" dirty="0"/>
              <a:t>Steps: GHC911.org </a:t>
            </a:r>
            <a:r>
              <a:rPr lang="en-US" dirty="0">
                <a:sym typeface="Wingdings" panose="05000000000000000000" pitchFamily="2" charset="2"/>
              </a:rPr>
              <a:t> Sign Up Enter all information Myself or Mallory will approve you. </a:t>
            </a:r>
          </a:p>
          <a:p>
            <a:pPr marL="1028700" lvl="1" indent="-342900"/>
            <a:r>
              <a:rPr lang="en-US" dirty="0">
                <a:sym typeface="Wingdings" panose="05000000000000000000" pitchFamily="2" charset="2"/>
              </a:rPr>
              <a:t>Once you are approved you can find everything on here under the File Manager tab-&gt; Regional Coalitions -&gt; Region H. From plans, trainings, exercises, and all Coalition meeting minutes and documents.  </a:t>
            </a:r>
          </a:p>
        </p:txBody>
      </p:sp>
      <p:pic>
        <p:nvPicPr>
          <p:cNvPr id="5" name="Picture 4">
            <a:extLst>
              <a:ext uri="{FF2B5EF4-FFF2-40B4-BE49-F238E27FC236}">
                <a16:creationId xmlns:a16="http://schemas.microsoft.com/office/drawing/2014/main" id="{6D4794F2-B659-B011-97C0-60D4FCCD296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2575" y="5279053"/>
            <a:ext cx="1387512" cy="1390784"/>
          </a:xfrm>
          <a:prstGeom prst="rect">
            <a:avLst/>
          </a:prstGeom>
        </p:spPr>
      </p:pic>
      <p:sp>
        <p:nvSpPr>
          <p:cNvPr id="6" name="TextBox 5">
            <a:extLst>
              <a:ext uri="{FF2B5EF4-FFF2-40B4-BE49-F238E27FC236}">
                <a16:creationId xmlns:a16="http://schemas.microsoft.com/office/drawing/2014/main" id="{A25BF8E9-5736-EB43-AA96-3C008FADCDE1}"/>
              </a:ext>
            </a:extLst>
          </p:cNvPr>
          <p:cNvSpPr txBox="1"/>
          <p:nvPr/>
        </p:nvSpPr>
        <p:spPr>
          <a:xfrm>
            <a:off x="1440087" y="5808771"/>
            <a:ext cx="5092560" cy="461665"/>
          </a:xfrm>
          <a:prstGeom prst="rect">
            <a:avLst/>
          </a:prstGeom>
          <a:noFill/>
        </p:spPr>
        <p:txBody>
          <a:bodyPr wrap="square" rtlCol="0">
            <a:spAutoFit/>
          </a:bodyPr>
          <a:lstStyle/>
          <a:p>
            <a:r>
              <a:rPr lang="en-US" sz="2400" dirty="0">
                <a:solidFill>
                  <a:schemeClr val="accent2">
                    <a:lumMod val="50000"/>
                  </a:schemeClr>
                </a:solidFill>
              </a:rPr>
              <a:t>Region H Healthcare Coalition</a:t>
            </a:r>
          </a:p>
        </p:txBody>
      </p:sp>
      <p:cxnSp>
        <p:nvCxnSpPr>
          <p:cNvPr id="9" name="Straight Connector 8">
            <a:extLst>
              <a:ext uri="{FF2B5EF4-FFF2-40B4-BE49-F238E27FC236}">
                <a16:creationId xmlns:a16="http://schemas.microsoft.com/office/drawing/2014/main" id="{9C4626E3-17E1-AD1C-D44A-6F2E9D0C5CB0}"/>
              </a:ext>
            </a:extLst>
          </p:cNvPr>
          <p:cNvCxnSpPr>
            <a:cxnSpLocks/>
          </p:cNvCxnSpPr>
          <p:nvPr/>
        </p:nvCxnSpPr>
        <p:spPr>
          <a:xfrm>
            <a:off x="0" y="5170205"/>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F366CC69-0730-18DB-5837-E0D55F3396A8}"/>
              </a:ext>
            </a:extLst>
          </p:cNvPr>
          <p:cNvCxnSpPr>
            <a:cxnSpLocks/>
          </p:cNvCxnSpPr>
          <p:nvPr/>
        </p:nvCxnSpPr>
        <p:spPr>
          <a:xfrm>
            <a:off x="0" y="6813846"/>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F3EB4662-E559-6D54-F9EF-1C5A022237DE}"/>
              </a:ext>
            </a:extLst>
          </p:cNvPr>
          <p:cNvCxnSpPr>
            <a:cxnSpLocks/>
          </p:cNvCxnSpPr>
          <p:nvPr/>
        </p:nvCxnSpPr>
        <p:spPr>
          <a:xfrm>
            <a:off x="1" y="5247232"/>
            <a:ext cx="1219199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E5082658-16A4-D6D8-51E6-5E69DCDD4AE8}"/>
              </a:ext>
            </a:extLst>
          </p:cNvPr>
          <p:cNvCxnSpPr>
            <a:cxnSpLocks/>
          </p:cNvCxnSpPr>
          <p:nvPr/>
        </p:nvCxnSpPr>
        <p:spPr>
          <a:xfrm>
            <a:off x="0" y="6744055"/>
            <a:ext cx="121920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221203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36259"/>
            <a:ext cx="10972800" cy="1066800"/>
          </a:xfrm>
        </p:spPr>
        <p:txBody>
          <a:bodyPr/>
          <a:lstStyle/>
          <a:p>
            <a:r>
              <a:rPr lang="en-US" b="1" dirty="0"/>
              <a:t>Region H Leadership               EMA contacts</a:t>
            </a:r>
            <a:endParaRPr lang="en-US" dirty="0"/>
          </a:p>
        </p:txBody>
      </p:sp>
      <p:pic>
        <p:nvPicPr>
          <p:cNvPr id="5" name="Picture 4">
            <a:extLst>
              <a:ext uri="{FF2B5EF4-FFF2-40B4-BE49-F238E27FC236}">
                <a16:creationId xmlns:a16="http://schemas.microsoft.com/office/drawing/2014/main" id="{6D4794F2-B659-B011-97C0-60D4FCCD296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2575" y="5279053"/>
            <a:ext cx="1387512" cy="1390784"/>
          </a:xfrm>
          <a:prstGeom prst="rect">
            <a:avLst/>
          </a:prstGeom>
        </p:spPr>
      </p:pic>
      <p:sp>
        <p:nvSpPr>
          <p:cNvPr id="6" name="TextBox 5">
            <a:extLst>
              <a:ext uri="{FF2B5EF4-FFF2-40B4-BE49-F238E27FC236}">
                <a16:creationId xmlns:a16="http://schemas.microsoft.com/office/drawing/2014/main" id="{A25BF8E9-5736-EB43-AA96-3C008FADCDE1}"/>
              </a:ext>
            </a:extLst>
          </p:cNvPr>
          <p:cNvSpPr txBox="1"/>
          <p:nvPr/>
        </p:nvSpPr>
        <p:spPr>
          <a:xfrm>
            <a:off x="1440087" y="5808771"/>
            <a:ext cx="5092560" cy="461665"/>
          </a:xfrm>
          <a:prstGeom prst="rect">
            <a:avLst/>
          </a:prstGeom>
          <a:noFill/>
        </p:spPr>
        <p:txBody>
          <a:bodyPr wrap="square" rtlCol="0">
            <a:spAutoFit/>
          </a:bodyPr>
          <a:lstStyle/>
          <a:p>
            <a:r>
              <a:rPr lang="en-US" sz="2400" dirty="0">
                <a:solidFill>
                  <a:schemeClr val="accent2">
                    <a:lumMod val="50000"/>
                  </a:schemeClr>
                </a:solidFill>
              </a:rPr>
              <a:t>Region H Healthcare Coalition</a:t>
            </a:r>
          </a:p>
        </p:txBody>
      </p:sp>
      <p:cxnSp>
        <p:nvCxnSpPr>
          <p:cNvPr id="9" name="Straight Connector 8">
            <a:extLst>
              <a:ext uri="{FF2B5EF4-FFF2-40B4-BE49-F238E27FC236}">
                <a16:creationId xmlns:a16="http://schemas.microsoft.com/office/drawing/2014/main" id="{9C4626E3-17E1-AD1C-D44A-6F2E9D0C5CB0}"/>
              </a:ext>
            </a:extLst>
          </p:cNvPr>
          <p:cNvCxnSpPr>
            <a:cxnSpLocks/>
          </p:cNvCxnSpPr>
          <p:nvPr/>
        </p:nvCxnSpPr>
        <p:spPr>
          <a:xfrm>
            <a:off x="0" y="5170205"/>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F366CC69-0730-18DB-5837-E0D55F3396A8}"/>
              </a:ext>
            </a:extLst>
          </p:cNvPr>
          <p:cNvCxnSpPr>
            <a:cxnSpLocks/>
          </p:cNvCxnSpPr>
          <p:nvPr/>
        </p:nvCxnSpPr>
        <p:spPr>
          <a:xfrm>
            <a:off x="0" y="6813846"/>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F3EB4662-E559-6D54-F9EF-1C5A022237DE}"/>
              </a:ext>
            </a:extLst>
          </p:cNvPr>
          <p:cNvCxnSpPr>
            <a:cxnSpLocks/>
          </p:cNvCxnSpPr>
          <p:nvPr/>
        </p:nvCxnSpPr>
        <p:spPr>
          <a:xfrm>
            <a:off x="1" y="5247232"/>
            <a:ext cx="1219199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E5082658-16A4-D6D8-51E6-5E69DCDD4AE8}"/>
              </a:ext>
            </a:extLst>
          </p:cNvPr>
          <p:cNvCxnSpPr>
            <a:cxnSpLocks/>
          </p:cNvCxnSpPr>
          <p:nvPr/>
        </p:nvCxnSpPr>
        <p:spPr>
          <a:xfrm>
            <a:off x="0" y="6744055"/>
            <a:ext cx="12192000" cy="0"/>
          </a:xfrm>
          <a:prstGeom prst="line">
            <a:avLst/>
          </a:prstGeom>
        </p:spPr>
        <p:style>
          <a:lnRef idx="1">
            <a:schemeClr val="accent1"/>
          </a:lnRef>
          <a:fillRef idx="0">
            <a:schemeClr val="accent1"/>
          </a:fillRef>
          <a:effectRef idx="0">
            <a:schemeClr val="accent1"/>
          </a:effectRef>
          <a:fontRef idx="minor">
            <a:schemeClr val="tx1"/>
          </a:fontRef>
        </p:style>
      </p:cxnSp>
      <p:pic>
        <p:nvPicPr>
          <p:cNvPr id="8" name="Picture 7">
            <a:extLst>
              <a:ext uri="{FF2B5EF4-FFF2-40B4-BE49-F238E27FC236}">
                <a16:creationId xmlns:a16="http://schemas.microsoft.com/office/drawing/2014/main" id="{22B41609-A7C5-9167-3CDD-D3368EDDB439}"/>
              </a:ext>
            </a:extLst>
          </p:cNvPr>
          <p:cNvPicPr>
            <a:picLocks noChangeAspect="1"/>
          </p:cNvPicPr>
          <p:nvPr/>
        </p:nvPicPr>
        <p:blipFill>
          <a:blip r:embed="rId4"/>
          <a:stretch>
            <a:fillRect/>
          </a:stretch>
        </p:blipFill>
        <p:spPr>
          <a:xfrm>
            <a:off x="52575" y="2033033"/>
            <a:ext cx="5751704" cy="1865169"/>
          </a:xfrm>
          <a:prstGeom prst="rect">
            <a:avLst/>
          </a:prstGeom>
        </p:spPr>
      </p:pic>
      <p:pic>
        <p:nvPicPr>
          <p:cNvPr id="4" name="Picture 3">
            <a:extLst>
              <a:ext uri="{FF2B5EF4-FFF2-40B4-BE49-F238E27FC236}">
                <a16:creationId xmlns:a16="http://schemas.microsoft.com/office/drawing/2014/main" id="{701D4D35-F909-6446-2B8E-BC69A39E9123}"/>
              </a:ext>
            </a:extLst>
          </p:cNvPr>
          <p:cNvPicPr>
            <a:picLocks noChangeAspect="1"/>
          </p:cNvPicPr>
          <p:nvPr/>
        </p:nvPicPr>
        <p:blipFill>
          <a:blip r:embed="rId5"/>
          <a:stretch>
            <a:fillRect/>
          </a:stretch>
        </p:blipFill>
        <p:spPr>
          <a:xfrm>
            <a:off x="5804279" y="1403059"/>
            <a:ext cx="5972175" cy="3536408"/>
          </a:xfrm>
          <a:prstGeom prst="rect">
            <a:avLst/>
          </a:prstGeom>
        </p:spPr>
      </p:pic>
    </p:spTree>
    <p:extLst>
      <p:ext uri="{BB962C8B-B14F-4D97-AF65-F5344CB8AC3E}">
        <p14:creationId xmlns:p14="http://schemas.microsoft.com/office/powerpoint/2010/main" val="2452919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raining presentation">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alibri">
      <a:maj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extLst>
    <a:ext uri="{05A4C25C-085E-4340-85A3-A5531E510DB2}">
      <thm15:themeFamily xmlns:thm15="http://schemas.microsoft.com/office/thememl/2012/main" name="Training presentation.potx" id="{7B9FCAFE-DDE5-4198-9987-54DFCAD80598}" vid="{6015A8B0-C387-4E39-945C-0F39E3EB10B6}"/>
    </a:ext>
  </a:extLst>
</a:theme>
</file>

<file path=ppt/theme/theme2.xml><?xml version="1.0" encoding="utf-8"?>
<a:theme xmlns:a="http://schemas.openxmlformats.org/drawingml/2006/main" name="Office Theme">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alibri">
      <a:maj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alibri">
      <a:maj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Training presentation</Template>
  <TotalTime>13447</TotalTime>
  <Words>1083</Words>
  <Application>Microsoft Office PowerPoint</Application>
  <PresentationFormat>Widescreen</PresentationFormat>
  <Paragraphs>85</Paragraphs>
  <Slides>10</Slides>
  <Notes>10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Calibri</vt:lpstr>
      <vt:lpstr>Georgia</vt:lpstr>
      <vt:lpstr>Impact</vt:lpstr>
      <vt:lpstr>Wingdings</vt:lpstr>
      <vt:lpstr>Wingdings 2</vt:lpstr>
      <vt:lpstr>Training presentation</vt:lpstr>
      <vt:lpstr>            Region H  Healthcare Coalition </vt:lpstr>
      <vt:lpstr>Updates</vt:lpstr>
      <vt:lpstr>Hurricane Season Update</vt:lpstr>
      <vt:lpstr>EMAG Report outs</vt:lpstr>
      <vt:lpstr>Coalition business</vt:lpstr>
      <vt:lpstr>Coalition business</vt:lpstr>
      <vt:lpstr>Conferences/Meetings/Exercises/Trainings </vt:lpstr>
      <vt:lpstr>Region H Information &amp; Where to Find it</vt:lpstr>
      <vt:lpstr>Region H Leadership               EMA contacts</vt:lpstr>
      <vt:lpstr>Next Coalition Meeting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Region H  Healthcare Coalition</dc:title>
  <dc:creator>Craft, Megan</dc:creator>
  <cp:lastModifiedBy>Craft, Megan</cp:lastModifiedBy>
  <cp:revision>17</cp:revision>
  <dcterms:created xsi:type="dcterms:W3CDTF">2022-05-10T15:28:01Z</dcterms:created>
  <dcterms:modified xsi:type="dcterms:W3CDTF">2024-05-16T19:37:18Z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ies>
</file>