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57" r:id="rId2"/>
    <p:sldId id="258" r:id="rId3"/>
    <p:sldId id="289" r:id="rId4"/>
    <p:sldId id="275" r:id="rId5"/>
    <p:sldId id="290" r:id="rId6"/>
    <p:sldId id="288" r:id="rId7"/>
    <p:sldId id="276" r:id="rId8"/>
    <p:sldId id="277" r:id="rId9"/>
    <p:sldId id="287"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911" autoAdjust="0"/>
  </p:normalViewPr>
  <p:slideViewPr>
    <p:cSldViewPr snapToGrid="0">
      <p:cViewPr varScale="1">
        <p:scale>
          <a:sx n="112" d="100"/>
          <a:sy n="112" d="100"/>
        </p:scale>
        <p:origin x="552" y="9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5/16/2024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5/16/2024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10</a:t>
            </a:fld>
            <a:endParaRPr lang="en-US" dirty="0"/>
          </a:p>
        </p:txBody>
      </p:sp>
    </p:spTree>
    <p:extLst>
      <p:ext uri="{BB962C8B-B14F-4D97-AF65-F5344CB8AC3E}">
        <p14:creationId xmlns:p14="http://schemas.microsoft.com/office/powerpoint/2010/main" val="130734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420602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246264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2866184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1394038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3328750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8</a:t>
            </a:fld>
            <a:endParaRPr lang="en-US" dirty="0"/>
          </a:p>
        </p:txBody>
      </p:sp>
    </p:spTree>
    <p:extLst>
      <p:ext uri="{BB962C8B-B14F-4D97-AF65-F5344CB8AC3E}">
        <p14:creationId xmlns:p14="http://schemas.microsoft.com/office/powerpoint/2010/main" val="3140985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9</a:t>
            </a:fld>
            <a:endParaRPr lang="en-US" dirty="0"/>
          </a:p>
        </p:txBody>
      </p:sp>
    </p:spTree>
    <p:extLst>
      <p:ext uri="{BB962C8B-B14F-4D97-AF65-F5344CB8AC3E}">
        <p14:creationId xmlns:p14="http://schemas.microsoft.com/office/powerpoint/2010/main" val="2136405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5/16/2024</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5/16/2024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5/16/2024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5/16/2024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5/16/2024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5/16/2024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5/16/2024</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5/16/2024</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5/16/2024</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5/16/2024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5/16/2024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5/16/2024</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aregionhcoalition.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2714" y="1410056"/>
            <a:ext cx="5791200" cy="1548006"/>
          </a:xfrm>
        </p:spPr>
        <p:txBody>
          <a:bodyPr>
            <a:normAutofit fontScale="90000"/>
          </a:bodyPr>
          <a:lstStyle/>
          <a:p>
            <a:r>
              <a:rPr lang="en-US" dirty="0"/>
              <a:t>            </a:t>
            </a:r>
            <a:r>
              <a:rPr lang="en-US" sz="5400" dirty="0">
                <a:latin typeface="Impact" panose="020B0806030902050204" pitchFamily="34" charset="0"/>
              </a:rPr>
              <a:t>Region H </a:t>
            </a:r>
            <a:br>
              <a:rPr lang="en-US" sz="5400" dirty="0">
                <a:latin typeface="Impact" panose="020B0806030902050204" pitchFamily="34" charset="0"/>
              </a:rPr>
            </a:br>
            <a:r>
              <a:rPr lang="en-US" sz="5400" dirty="0">
                <a:latin typeface="Impact" panose="020B0806030902050204" pitchFamily="34" charset="0"/>
              </a:rPr>
              <a:t>Healthcare Coalition </a:t>
            </a:r>
          </a:p>
        </p:txBody>
      </p:sp>
      <p:sp>
        <p:nvSpPr>
          <p:cNvPr id="3" name="Subtitle 2"/>
          <p:cNvSpPr>
            <a:spLocks noGrp="1"/>
          </p:cNvSpPr>
          <p:nvPr>
            <p:ph type="subTitle" idx="1"/>
          </p:nvPr>
        </p:nvSpPr>
        <p:spPr>
          <a:xfrm>
            <a:off x="-5697" y="3840118"/>
            <a:ext cx="6604000" cy="1752600"/>
          </a:xfrm>
        </p:spPr>
        <p:txBody>
          <a:bodyPr/>
          <a:lstStyle/>
          <a:p>
            <a:r>
              <a:rPr lang="en-US" dirty="0"/>
              <a:t>Quarterly Meeting: May 16, 2024</a:t>
            </a:r>
          </a:p>
          <a:p>
            <a:r>
              <a:rPr lang="en-US" dirty="0"/>
              <a:t>OFTC, Dubose Porter Center</a:t>
            </a:r>
          </a:p>
          <a:p>
            <a:r>
              <a:rPr lang="en-US" dirty="0"/>
              <a:t>9:00a-1:00p</a:t>
            </a:r>
          </a:p>
        </p:txBody>
      </p:sp>
      <p:pic>
        <p:nvPicPr>
          <p:cNvPr id="4" name="Picture 3">
            <a:extLst>
              <a:ext uri="{FF2B5EF4-FFF2-40B4-BE49-F238E27FC236}">
                <a16:creationId xmlns:a16="http://schemas.microsoft.com/office/drawing/2014/main" id="{5527EE27-2065-902A-CFCF-620E10938A05}"/>
              </a:ext>
            </a:extLst>
          </p:cNvPr>
          <p:cNvPicPr>
            <a:picLocks noChangeAspect="1"/>
          </p:cNvPicPr>
          <p:nvPr/>
        </p:nvPicPr>
        <p:blipFill rotWithShape="1">
          <a:blip r:embed="rId3">
            <a:extLst>
              <a:ext uri="{28A0092B-C50C-407E-A947-70E740481C1C}">
                <a14:useLocalDpi xmlns:a14="http://schemas.microsoft.com/office/drawing/2010/main" val="0"/>
              </a:ext>
            </a:extLst>
          </a:blip>
          <a:srcRect l="5825" t="7601" r="5442" b="5443"/>
          <a:stretch/>
        </p:blipFill>
        <p:spPr>
          <a:xfrm>
            <a:off x="1797828" y="273465"/>
            <a:ext cx="3219935" cy="3155535"/>
          </a:xfrm>
          <a:prstGeom prst="rect">
            <a:avLst/>
          </a:prstGeom>
          <a:solidFill>
            <a:schemeClr val="tx2"/>
          </a:solidFill>
        </p:spPr>
      </p:pic>
      <p:cxnSp>
        <p:nvCxnSpPr>
          <p:cNvPr id="6" name="Straight Connector 5">
            <a:extLst>
              <a:ext uri="{FF2B5EF4-FFF2-40B4-BE49-F238E27FC236}">
                <a16:creationId xmlns:a16="http://schemas.microsoft.com/office/drawing/2014/main" id="{390953FE-B285-EE0B-DDC7-877F5C2685A0}"/>
              </a:ext>
            </a:extLst>
          </p:cNvPr>
          <p:cNvCxnSpPr>
            <a:cxnSpLocks/>
          </p:cNvCxnSpPr>
          <p:nvPr/>
        </p:nvCxnSpPr>
        <p:spPr>
          <a:xfrm>
            <a:off x="5494946" y="273465"/>
            <a:ext cx="0" cy="334140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47" y="373246"/>
            <a:ext cx="10895888" cy="1066800"/>
          </a:xfrm>
        </p:spPr>
        <p:txBody>
          <a:bodyPr/>
          <a:lstStyle/>
          <a:p>
            <a:pPr algn="ctr"/>
            <a:r>
              <a:rPr lang="en-US" b="1" dirty="0"/>
              <a:t>Next Coalition Meeting</a:t>
            </a:r>
            <a:endParaRPr lang="en-US" dirty="0"/>
          </a:p>
        </p:txBody>
      </p:sp>
      <p:sp>
        <p:nvSpPr>
          <p:cNvPr id="3" name="Content Placeholder 2"/>
          <p:cNvSpPr>
            <a:spLocks noGrp="1"/>
          </p:cNvSpPr>
          <p:nvPr>
            <p:ph idx="1"/>
          </p:nvPr>
        </p:nvSpPr>
        <p:spPr>
          <a:xfrm>
            <a:off x="76912" y="1153685"/>
            <a:ext cx="12191999" cy="4602215"/>
          </a:xfrm>
        </p:spPr>
        <p:txBody>
          <a:bodyPr>
            <a:normAutofit/>
          </a:bodyPr>
          <a:lstStyle/>
          <a:p>
            <a:pPr marL="109728" indent="0">
              <a:buNone/>
            </a:pPr>
            <a:endParaRPr lang="en-US" b="1" dirty="0"/>
          </a:p>
          <a:p>
            <a:pPr lvl="1"/>
            <a:r>
              <a:rPr lang="en-US" b="1" dirty="0"/>
              <a:t>Thursday, August 22, 2024</a:t>
            </a:r>
          </a:p>
          <a:p>
            <a:pPr lvl="2"/>
            <a:r>
              <a:rPr lang="en-US" dirty="0"/>
              <a:t>In person 10:00a-1:00p</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10" y="5283481"/>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55878"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40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55777" y="1266444"/>
            <a:ext cx="10972800" cy="4325112"/>
          </a:xfrm>
        </p:spPr>
        <p:txBody>
          <a:bodyPr/>
          <a:lstStyle/>
          <a:p>
            <a:pPr marL="342900" indent="-342900">
              <a:buFont typeface="Arial" panose="020B0604020202020204" pitchFamily="34" charset="0"/>
              <a:buChar char="•"/>
            </a:pPr>
            <a:r>
              <a:rPr lang="en-US" sz="2800" dirty="0"/>
              <a:t>EMA</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sz="2800" dirty="0"/>
              <a:t>Epidemiology</a:t>
            </a:r>
          </a:p>
          <a:p>
            <a:pPr marL="342900" indent="-342900">
              <a:buFont typeface="Arial" panose="020B0604020202020204" pitchFamily="34" charset="0"/>
              <a:buChar char="•"/>
            </a:pPr>
            <a:r>
              <a:rPr lang="en-US" dirty="0"/>
              <a:t>Public Health </a:t>
            </a:r>
          </a:p>
          <a:p>
            <a:pPr marL="342900" indent="-342900">
              <a:buFont typeface="Arial" panose="020B0604020202020204" pitchFamily="34" charset="0"/>
              <a:buChar char="•"/>
            </a:pPr>
            <a:r>
              <a:rPr lang="en-US" sz="2800" dirty="0"/>
              <a:t>Hospital </a:t>
            </a:r>
          </a:p>
          <a:p>
            <a:pPr marL="342900" indent="-342900">
              <a:buFont typeface="Arial" panose="020B0604020202020204" pitchFamily="34" charset="0"/>
              <a:buChar char="•"/>
            </a:pPr>
            <a:r>
              <a:rPr lang="en-US" dirty="0"/>
              <a:t>GPFL</a:t>
            </a:r>
          </a:p>
          <a:p>
            <a:pPr marL="342900" indent="-342900">
              <a:buFont typeface="Arial" panose="020B0604020202020204" pitchFamily="34" charset="0"/>
              <a:buChar char="•"/>
            </a:pPr>
            <a:r>
              <a:rPr lang="en-US" sz="2800" dirty="0"/>
              <a:t>LTC</a:t>
            </a:r>
          </a:p>
          <a:p>
            <a:pPr marL="342900" indent="-342900">
              <a:buFont typeface="Arial" panose="020B0604020202020204" pitchFamily="34" charset="0"/>
              <a:buChar char="•"/>
            </a:pPr>
            <a:r>
              <a:rPr lang="en-US" sz="2800" dirty="0"/>
              <a:t>State Partners</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Hurricane Season Update</a:t>
            </a:r>
          </a:p>
        </p:txBody>
      </p:sp>
      <p:sp>
        <p:nvSpPr>
          <p:cNvPr id="3" name="Content Placeholder 2"/>
          <p:cNvSpPr>
            <a:spLocks noGrp="1"/>
          </p:cNvSpPr>
          <p:nvPr>
            <p:ph idx="1"/>
          </p:nvPr>
        </p:nvSpPr>
        <p:spPr>
          <a:xfrm>
            <a:off x="455777" y="1266444"/>
            <a:ext cx="10972800" cy="4325112"/>
          </a:xfrm>
        </p:spPr>
        <p:txBody>
          <a:bodyPr/>
          <a:lstStyle/>
          <a:p>
            <a:pPr marL="342900" indent="-342900">
              <a:buFont typeface="Arial" panose="020B0604020202020204" pitchFamily="34" charset="0"/>
              <a:buChar char="•"/>
            </a:pPr>
            <a:r>
              <a:rPr lang="en-US" sz="2800" dirty="0"/>
              <a:t>NWS Weather briefing on upcoming hurricane season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302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EMAG Report outs</a:t>
            </a:r>
          </a:p>
        </p:txBody>
      </p:sp>
      <p:sp>
        <p:nvSpPr>
          <p:cNvPr id="3" name="Content Placeholder 2"/>
          <p:cNvSpPr>
            <a:spLocks noGrp="1"/>
          </p:cNvSpPr>
          <p:nvPr>
            <p:ph idx="1"/>
          </p:nvPr>
        </p:nvSpPr>
        <p:spPr>
          <a:xfrm>
            <a:off x="472869" y="1430788"/>
            <a:ext cx="10972800" cy="4325112"/>
          </a:xfrm>
        </p:spPr>
        <p:txBody>
          <a:bodyPr>
            <a:normAutofit/>
          </a:bodyPr>
          <a:lstStyle/>
          <a:p>
            <a:pPr marL="342900" indent="-342900">
              <a:buFont typeface="Arial" panose="020B0604020202020204" pitchFamily="34" charset="0"/>
              <a:buChar char="•"/>
            </a:pPr>
            <a:r>
              <a:rPr lang="en-US" dirty="0"/>
              <a:t>Anyone who attended EMAG briefly share some of the sessions that you attended, what stood out to you, and what did you take away from the conference!</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business</a:t>
            </a:r>
          </a:p>
        </p:txBody>
      </p:sp>
      <p:sp>
        <p:nvSpPr>
          <p:cNvPr id="3" name="Content Placeholder 2"/>
          <p:cNvSpPr>
            <a:spLocks noGrp="1"/>
          </p:cNvSpPr>
          <p:nvPr>
            <p:ph idx="1"/>
          </p:nvPr>
        </p:nvSpPr>
        <p:spPr>
          <a:xfrm>
            <a:off x="472869" y="1430788"/>
            <a:ext cx="10972800" cy="4325112"/>
          </a:xfrm>
        </p:spPr>
        <p:txBody>
          <a:bodyPr>
            <a:normAutofit/>
          </a:bodyPr>
          <a:lstStyle/>
          <a:p>
            <a:pPr marL="342900" indent="-342900">
              <a:buFont typeface="Arial" panose="020B0604020202020204" pitchFamily="34" charset="0"/>
              <a:buChar char="•"/>
            </a:pPr>
            <a:r>
              <a:rPr lang="en-US" dirty="0"/>
              <a:t>We have spent down all our carryover and fiscal year budgets and will be starting fresh for the new grant cycle on July 1</a:t>
            </a:r>
            <a:r>
              <a:rPr lang="en-US" baseline="30000" dirty="0"/>
              <a:t>st</a:t>
            </a:r>
            <a:r>
              <a:rPr lang="en-US" dirty="0"/>
              <a:t>. </a:t>
            </a:r>
          </a:p>
          <a:p>
            <a:pPr marL="342900" indent="-342900">
              <a:buFont typeface="Arial" panose="020B0604020202020204" pitchFamily="34" charset="0"/>
              <a:buChar char="•"/>
            </a:pPr>
            <a:r>
              <a:rPr lang="en-US" dirty="0"/>
              <a:t>This year the focus was Chemical. All PAPRS and DECON go Kits were ordered and are in our storage for all Hospital partners to pick up. EMS some kits are available for you as well! Please set up a time with me to pick up.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057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business</a:t>
            </a:r>
          </a:p>
        </p:txBody>
      </p:sp>
      <p:sp>
        <p:nvSpPr>
          <p:cNvPr id="3" name="Content Placeholder 2"/>
          <p:cNvSpPr>
            <a:spLocks noGrp="1"/>
          </p:cNvSpPr>
          <p:nvPr>
            <p:ph idx="1"/>
          </p:nvPr>
        </p:nvSpPr>
        <p:spPr>
          <a:xfrm>
            <a:off x="472869" y="1430788"/>
            <a:ext cx="10972800" cy="4325112"/>
          </a:xfrm>
        </p:spPr>
        <p:txBody>
          <a:bodyPr>
            <a:normAutofit/>
          </a:bodyPr>
          <a:lstStyle/>
          <a:p>
            <a:pPr marL="342900" indent="-342900">
              <a:buFont typeface="Arial" panose="020B0604020202020204" pitchFamily="34" charset="0"/>
              <a:buChar char="•"/>
            </a:pPr>
            <a:r>
              <a:rPr lang="en-US" dirty="0"/>
              <a:t>We currently still do not have the guidance yet for next year. July 1 starts a new 5 year grant cycle and will run from July 1, 2024-June 30, 2029. </a:t>
            </a:r>
          </a:p>
          <a:p>
            <a:pPr marL="342900" indent="-342900">
              <a:buFont typeface="Arial" panose="020B0604020202020204" pitchFamily="34" charset="0"/>
              <a:buChar char="•"/>
            </a:pPr>
            <a:r>
              <a:rPr lang="en-US" dirty="0"/>
              <a:t>Some of the topics that will be our focus: Extended Downtime, Patient Placement, Cyber Security, Resource Management, Health Care Workforce Support and more. </a:t>
            </a:r>
          </a:p>
          <a:p>
            <a:pPr marL="342900" indent="-342900">
              <a:buFont typeface="Arial" panose="020B0604020202020204" pitchFamily="34" charset="0"/>
              <a:buChar char="•"/>
            </a:pPr>
            <a:r>
              <a:rPr lang="en-US" dirty="0"/>
              <a:t>We will still have our annual MRSE, annual Table Top Exercises, and biannual communication drills.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743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162"/>
            <a:ext cx="10972800" cy="1066800"/>
          </a:xfrm>
        </p:spPr>
        <p:txBody>
          <a:bodyPr/>
          <a:lstStyle/>
          <a:p>
            <a:pPr algn="ctr"/>
            <a:r>
              <a:rPr lang="en-US" b="1" dirty="0"/>
              <a:t>Conferences/Meetings/Exercises/Trainings </a:t>
            </a:r>
            <a:endParaRPr lang="en-US" dirty="0"/>
          </a:p>
        </p:txBody>
      </p:sp>
      <p:sp>
        <p:nvSpPr>
          <p:cNvPr id="3" name="Content Placeholder 2"/>
          <p:cNvSpPr>
            <a:spLocks noGrp="1"/>
          </p:cNvSpPr>
          <p:nvPr>
            <p:ph idx="1"/>
          </p:nvPr>
        </p:nvSpPr>
        <p:spPr>
          <a:xfrm>
            <a:off x="0" y="881921"/>
            <a:ext cx="12239001" cy="5368056"/>
          </a:xfrm>
        </p:spPr>
        <p:txBody>
          <a:bodyPr>
            <a:normAutofit/>
          </a:bodyPr>
          <a:lstStyle/>
          <a:p>
            <a:pPr marL="109728" indent="0">
              <a:buNone/>
            </a:pPr>
            <a:r>
              <a:rPr lang="en-US" b="1" u="sng" dirty="0"/>
              <a:t>EVENT 		DATES</a:t>
            </a:r>
            <a:r>
              <a:rPr lang="en-US" u="sng" dirty="0"/>
              <a:t>	          	 </a:t>
            </a:r>
            <a:r>
              <a:rPr lang="en-US" b="1" u="sng" dirty="0"/>
              <a:t>LOCATIONS</a:t>
            </a:r>
            <a:r>
              <a:rPr lang="en-US" u="sng" dirty="0"/>
              <a:t>			</a:t>
            </a:r>
            <a:r>
              <a:rPr lang="en-US" b="1" u="sng" dirty="0"/>
              <a:t>SIGN UP</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Coalition Meeting	May 16, 2024		OFTC				Survey link via </a:t>
            </a:r>
            <a:r>
              <a:rPr kumimoji="0" lang="en-US" sz="2000" b="1" i="0" u="none" strike="noStrike" kern="1200" cap="none" spc="0" normalizeH="0" baseline="0" noProof="0" dirty="0" err="1">
                <a:ln>
                  <a:noFill/>
                </a:ln>
                <a:solidFill>
                  <a:srgbClr val="455F51"/>
                </a:solidFill>
                <a:effectLst/>
                <a:uLnTx/>
                <a:uFillTx/>
                <a:latin typeface="Calibri" panose="020F0502020204030204"/>
                <a:ea typeface="+mn-ea"/>
                <a:cs typeface="+mn-cs"/>
              </a:rPr>
              <a:t>gmail</a:t>
            </a:r>
            <a:r>
              <a:rPr kumimoji="0" lang="en-US" sz="2000" b="1" i="0" u="none" strike="noStrike" kern="1200" cap="none" spc="0" normalizeH="0" baseline="0" noProof="0" dirty="0">
                <a:ln>
                  <a:noFill/>
                </a:ln>
                <a:solidFill>
                  <a:srgbClr val="455F51"/>
                </a:solidFill>
                <a:effectLst/>
                <a:uLnTx/>
                <a:uFillTx/>
                <a:latin typeface="Calibri" panose="020F0502020204030204"/>
                <a:ea typeface="+mn-ea"/>
                <a:cs typeface="+mn-cs"/>
              </a:rPr>
              <a:t> </a:t>
            </a:r>
            <a:endParaRPr lang="en-US" sz="2000" b="1" dirty="0">
              <a:solidFill>
                <a:srgbClr val="455F51"/>
              </a:solidFill>
              <a:latin typeface="Calibri" panose="020F0502020204030204"/>
            </a:endParaRP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strike="sngStrike" kern="1200" cap="none" spc="0" normalizeH="0" baseline="0" noProof="0" dirty="0">
                <a:ln>
                  <a:noFill/>
                </a:ln>
                <a:solidFill>
                  <a:srgbClr val="455F51"/>
                </a:solidFill>
                <a:effectLst/>
                <a:uLnTx/>
                <a:uFillTx/>
                <a:latin typeface="Calibri" panose="020F0502020204030204"/>
                <a:ea typeface="+mn-ea"/>
                <a:cs typeface="+mn-cs"/>
              </a:rPr>
              <a:t>ICS 400			May 16-17, 2024		OFTC				See Megan </a:t>
            </a:r>
            <a:r>
              <a:rPr kumimoji="0" lang="en-US" sz="2000" b="1" i="0" u="none" kern="1200" cap="none" spc="0" normalizeH="0" baseline="0" noProof="0" dirty="0">
                <a:ln>
                  <a:noFill/>
                </a:ln>
                <a:solidFill>
                  <a:srgbClr val="FF0000"/>
                </a:solidFill>
                <a:effectLst/>
                <a:uLnTx/>
                <a:uFillTx/>
                <a:latin typeface="Calibri" panose="020F0502020204030204"/>
                <a:ea typeface="+mn-ea"/>
                <a:cs typeface="+mn-cs"/>
              </a:rPr>
              <a:t>CANCELED</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Coalition Meeting	August 22, 2024		OFTC				Survey link via </a:t>
            </a:r>
            <a:r>
              <a:rPr lang="en-US" sz="2000" b="1" dirty="0" err="1">
                <a:solidFill>
                  <a:srgbClr val="455F51"/>
                </a:solidFill>
                <a:latin typeface="Calibri" panose="020F0502020204030204"/>
              </a:rPr>
              <a:t>gmail</a:t>
            </a:r>
            <a:endParaRPr lang="en-US" sz="2000" b="1" dirty="0">
              <a:solidFill>
                <a:srgbClr val="455F51"/>
              </a:solidFill>
              <a:latin typeface="Calibri" panose="020F0502020204030204"/>
            </a:endParaRP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kumimoji="0" lang="en-US" sz="2000" b="1" i="0" u="none" kern="1200" cap="none" spc="0" normalizeH="0" baseline="0" noProof="0" dirty="0">
                <a:ln>
                  <a:noFill/>
                </a:ln>
                <a:solidFill>
                  <a:srgbClr val="455F51"/>
                </a:solidFill>
                <a:effectLst/>
                <a:uLnTx/>
                <a:uFillTx/>
                <a:latin typeface="Calibri" panose="020F0502020204030204"/>
                <a:ea typeface="+mn-ea"/>
                <a:cs typeface="+mn-cs"/>
              </a:rPr>
              <a:t>Coalition</a:t>
            </a:r>
            <a:r>
              <a:rPr lang="en-US" sz="2000" b="1" dirty="0">
                <a:solidFill>
                  <a:srgbClr val="455F51"/>
                </a:solidFill>
                <a:latin typeface="Calibri" panose="020F0502020204030204"/>
              </a:rPr>
              <a:t> Meeting	November 21, 2024	OFTC				Survey link via </a:t>
            </a:r>
            <a:r>
              <a:rPr lang="en-US" sz="2000" b="1" dirty="0" err="1">
                <a:solidFill>
                  <a:srgbClr val="455F51"/>
                </a:solidFill>
                <a:latin typeface="Calibri" panose="020F0502020204030204"/>
              </a:rPr>
              <a:t>gmail</a:t>
            </a:r>
            <a:endParaRPr lang="en-US" sz="2000" b="1" dirty="0">
              <a:solidFill>
                <a:srgbClr val="455F51"/>
              </a:solidFill>
              <a:latin typeface="Calibri" panose="020F0502020204030204"/>
            </a:endParaRP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NHCPC			December 10-12, 2024	Orlando, FL			Coalition leadership</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Coalition Meeting	February 13, 2025	OFTC				Survey link via </a:t>
            </a:r>
            <a:r>
              <a:rPr lang="en-US" sz="2000" b="1" dirty="0" err="1">
                <a:solidFill>
                  <a:srgbClr val="455F51"/>
                </a:solidFill>
                <a:latin typeface="Calibri" panose="020F0502020204030204"/>
              </a:rPr>
              <a:t>gmail</a:t>
            </a:r>
            <a:endParaRPr lang="en-US" sz="2000" b="1" dirty="0">
              <a:solidFill>
                <a:srgbClr val="455F51"/>
              </a:solidFill>
              <a:latin typeface="Calibri" panose="020F0502020204030204"/>
            </a:endParaRP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Hurricane Conference	April 7, 2025		Savannah, GA			Coalition leadership </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EMAG			April 8-10, 2025		Jekyll Island, GA			See Megan (25 spots) </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Preparedness Summit	April 29-May 2, 2025	San Antonio, Texas		Coalition leadership</a:t>
            </a: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Coalition Meeting	May 22, 2025		OFTC				Survey link via </a:t>
            </a:r>
            <a:r>
              <a:rPr lang="en-US" sz="2000" b="1" dirty="0" err="1">
                <a:solidFill>
                  <a:srgbClr val="455F51"/>
                </a:solidFill>
                <a:latin typeface="Calibri" panose="020F0502020204030204"/>
              </a:rPr>
              <a:t>gmail</a:t>
            </a:r>
            <a:endParaRPr lang="en-US" sz="2000" b="1" dirty="0">
              <a:solidFill>
                <a:srgbClr val="455F51"/>
              </a:solidFill>
              <a:latin typeface="Calibri" panose="020F0502020204030204"/>
            </a:endParaRPr>
          </a:p>
          <a:p>
            <a:pPr marL="109728" marR="0" lvl="0" indent="0" algn="l" defTabSz="914400" rtl="0" eaLnBrk="1" fontAlgn="auto" latinLnBrk="0" hangingPunct="1">
              <a:lnSpc>
                <a:spcPct val="100000"/>
              </a:lnSpc>
              <a:spcBef>
                <a:spcPts val="300"/>
              </a:spcBef>
              <a:spcAft>
                <a:spcPts val="0"/>
              </a:spcAft>
              <a:buClr>
                <a:srgbClr val="37A76F">
                  <a:lumMod val="75000"/>
                </a:srgbClr>
              </a:buClr>
              <a:buSzTx/>
              <a:buFont typeface="Georgia"/>
              <a:buNone/>
              <a:tabLst/>
              <a:defRPr/>
            </a:pPr>
            <a:r>
              <a:rPr lang="en-US" sz="2000" b="1" dirty="0">
                <a:solidFill>
                  <a:srgbClr val="455F51"/>
                </a:solidFill>
                <a:latin typeface="Calibri" panose="020F0502020204030204"/>
              </a:rPr>
              <a:t>	</a:t>
            </a:r>
            <a:endParaRPr kumimoji="0" lang="en-US" sz="2000" b="1" i="0" u="none" kern="1200" cap="none" spc="0" normalizeH="0" baseline="0" noProof="0" dirty="0">
              <a:ln>
                <a:noFill/>
              </a:ln>
              <a:solidFill>
                <a:srgbClr val="FF0000"/>
              </a:solidFill>
              <a:effectLst/>
              <a:uLnTx/>
              <a:uFillTx/>
              <a:latin typeface="Calibri" panose="020F0502020204030204"/>
              <a:ea typeface="+mn-ea"/>
              <a:cs typeface="+mn-cs"/>
            </a:endParaRPr>
          </a:p>
          <a:p>
            <a:pPr marL="109728"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3" y="5353271"/>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55878"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23500" y="527275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0" y="5358327"/>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21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Region H Information &amp; Where to Find it</a:t>
            </a:r>
          </a:p>
        </p:txBody>
      </p:sp>
      <p:sp>
        <p:nvSpPr>
          <p:cNvPr id="3" name="Content Placeholder 2"/>
          <p:cNvSpPr>
            <a:spLocks noGrp="1"/>
          </p:cNvSpPr>
          <p:nvPr>
            <p:ph idx="1"/>
          </p:nvPr>
        </p:nvSpPr>
        <p:spPr>
          <a:xfrm>
            <a:off x="438686" y="1246850"/>
            <a:ext cx="10972800" cy="4325112"/>
          </a:xfrm>
        </p:spPr>
        <p:txBody>
          <a:bodyPr>
            <a:normAutofit lnSpcReduction="10000"/>
          </a:bodyPr>
          <a:lstStyle/>
          <a:p>
            <a:pPr marL="342900" indent="-342900">
              <a:buFont typeface="Arial" panose="020B0604020202020204" pitchFamily="34" charset="0"/>
              <a:buChar char="•"/>
            </a:pPr>
            <a:r>
              <a:rPr lang="en-US" dirty="0"/>
              <a:t>Region H Website: </a:t>
            </a:r>
            <a:r>
              <a:rPr lang="en-US" dirty="0">
                <a:hlinkClick r:id="rId3"/>
              </a:rPr>
              <a:t>www.garegionhcoalition.com</a:t>
            </a:r>
            <a:endParaRPr lang="en-US" dirty="0"/>
          </a:p>
          <a:p>
            <a:pPr marL="342900" indent="-342900">
              <a:buFont typeface="Arial" panose="020B0604020202020204" pitchFamily="34" charset="0"/>
              <a:buChar char="•"/>
            </a:pPr>
            <a:r>
              <a:rPr lang="en-US" dirty="0"/>
              <a:t>All information can also be found on GHA911: </a:t>
            </a:r>
            <a:r>
              <a:rPr lang="en-US" b="1" u="sng" dirty="0">
                <a:solidFill>
                  <a:srgbClr val="FF0000"/>
                </a:solidFill>
              </a:rPr>
              <a:t>ghc911.org</a:t>
            </a:r>
          </a:p>
          <a:p>
            <a:pPr marL="342900" indent="-342900">
              <a:buFont typeface="Arial" panose="020B0604020202020204" pitchFamily="34" charset="0"/>
              <a:buChar char="•"/>
            </a:pPr>
            <a:r>
              <a:rPr lang="en-US" dirty="0"/>
              <a:t>If you haven’t already, please sign up as a new user. This is the new website for GHA911. Even if you had a log in on the old website you must create a new one here. </a:t>
            </a:r>
          </a:p>
          <a:p>
            <a:pPr marL="342900" indent="-342900">
              <a:buFont typeface="Arial" panose="020B0604020202020204" pitchFamily="34" charset="0"/>
              <a:buChar char="•"/>
            </a:pPr>
            <a:r>
              <a:rPr lang="en-US" dirty="0"/>
              <a:t>Steps: GHC911.org </a:t>
            </a:r>
            <a:r>
              <a:rPr lang="en-US" dirty="0">
                <a:sym typeface="Wingdings" panose="05000000000000000000" pitchFamily="2" charset="2"/>
              </a:rPr>
              <a:t> Sign Up Enter all information Myself or Mallory will approve you. </a:t>
            </a:r>
          </a:p>
          <a:p>
            <a:pPr marL="1028700" lvl="1" indent="-342900"/>
            <a:r>
              <a:rPr lang="en-US" dirty="0">
                <a:sym typeface="Wingdings" panose="05000000000000000000" pitchFamily="2" charset="2"/>
              </a:rPr>
              <a:t>Once you are approved you can find everything on here under the File Manager tab-&gt; Regional Coalitions -&gt; Region H. From plans, trainings, exercises, and all Coalition meeting minutes and documents.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75" y="527905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80877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12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r>
              <a:rPr lang="en-US" b="1" dirty="0"/>
              <a:t>Region H Leadership               EMA contacts</a:t>
            </a: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5" y="527905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80877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22B41609-A7C5-9167-3CDD-D3368EDDB439}"/>
              </a:ext>
            </a:extLst>
          </p:cNvPr>
          <p:cNvPicPr>
            <a:picLocks noChangeAspect="1"/>
          </p:cNvPicPr>
          <p:nvPr/>
        </p:nvPicPr>
        <p:blipFill>
          <a:blip r:embed="rId4"/>
          <a:stretch>
            <a:fillRect/>
          </a:stretch>
        </p:blipFill>
        <p:spPr>
          <a:xfrm>
            <a:off x="52575" y="2033033"/>
            <a:ext cx="5751704" cy="1865169"/>
          </a:xfrm>
          <a:prstGeom prst="rect">
            <a:avLst/>
          </a:prstGeom>
        </p:spPr>
      </p:pic>
      <p:pic>
        <p:nvPicPr>
          <p:cNvPr id="4" name="Picture 3">
            <a:extLst>
              <a:ext uri="{FF2B5EF4-FFF2-40B4-BE49-F238E27FC236}">
                <a16:creationId xmlns:a16="http://schemas.microsoft.com/office/drawing/2014/main" id="{701D4D35-F909-6446-2B8E-BC69A39E9123}"/>
              </a:ext>
            </a:extLst>
          </p:cNvPr>
          <p:cNvPicPr>
            <a:picLocks noChangeAspect="1"/>
          </p:cNvPicPr>
          <p:nvPr/>
        </p:nvPicPr>
        <p:blipFill>
          <a:blip r:embed="rId5"/>
          <a:stretch>
            <a:fillRect/>
          </a:stretch>
        </p:blipFill>
        <p:spPr>
          <a:xfrm>
            <a:off x="5804279" y="1403059"/>
            <a:ext cx="5972175" cy="3536408"/>
          </a:xfrm>
          <a:prstGeom prst="rect">
            <a:avLst/>
          </a:prstGeom>
        </p:spPr>
      </p:pic>
    </p:spTree>
    <p:extLst>
      <p:ext uri="{BB962C8B-B14F-4D97-AF65-F5344CB8AC3E}">
        <p14:creationId xmlns:p14="http://schemas.microsoft.com/office/powerpoint/2010/main" val="245291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13447</TotalTime>
  <Words>1083</Words>
  <Application>Microsoft Office PowerPoint</Application>
  <PresentationFormat>Widescreen</PresentationFormat>
  <Paragraphs>85</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Georgia</vt:lpstr>
      <vt:lpstr>Impact</vt:lpstr>
      <vt:lpstr>Wingdings</vt:lpstr>
      <vt:lpstr>Wingdings 2</vt:lpstr>
      <vt:lpstr>Training presentation</vt:lpstr>
      <vt:lpstr>            Region H  Healthcare Coalition </vt:lpstr>
      <vt:lpstr>Updates</vt:lpstr>
      <vt:lpstr>Hurricane Season Update</vt:lpstr>
      <vt:lpstr>EMAG Report outs</vt:lpstr>
      <vt:lpstr>Coalition business</vt:lpstr>
      <vt:lpstr>Coalition business</vt:lpstr>
      <vt:lpstr>Conferences/Meetings/Exercises/Trainings </vt:lpstr>
      <vt:lpstr>Region H Information &amp; Where to Find it</vt:lpstr>
      <vt:lpstr>Region H Leadership               EMA contacts</vt:lpstr>
      <vt:lpstr>Next Coalition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H  Healthcare Coalition</dc:title>
  <dc:creator>Craft, Megan</dc:creator>
  <cp:lastModifiedBy>Craft, Megan</cp:lastModifiedBy>
  <cp:revision>17</cp:revision>
  <dcterms:created xsi:type="dcterms:W3CDTF">2022-05-10T15:28:01Z</dcterms:created>
  <dcterms:modified xsi:type="dcterms:W3CDTF">2024-05-16T19:37:18Z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