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2"/>
  </p:notesMasterIdLst>
  <p:handoutMasterIdLst>
    <p:handoutMasterId r:id="rId13"/>
  </p:handoutMasterIdLst>
  <p:sldIdLst>
    <p:sldId id="257" r:id="rId2"/>
    <p:sldId id="273" r:id="rId3"/>
    <p:sldId id="258" r:id="rId4"/>
    <p:sldId id="275" r:id="rId5"/>
    <p:sldId id="281" r:id="rId6"/>
    <p:sldId id="276" r:id="rId7"/>
    <p:sldId id="280" r:id="rId8"/>
    <p:sldId id="277" r:id="rId9"/>
    <p:sldId id="278" r:id="rId10"/>
    <p:sldId id="27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9911" autoAdjust="0"/>
  </p:normalViewPr>
  <p:slideViewPr>
    <p:cSldViewPr snapToGrid="0">
      <p:cViewPr varScale="1">
        <p:scale>
          <a:sx n="112" d="100"/>
          <a:sy n="112" d="100"/>
        </p:scale>
        <p:origin x="552" y="96"/>
      </p:cViewPr>
      <p:guideLst>
        <p:guide orient="horz" pos="2160"/>
        <p:guide pos="3840"/>
        <p:guide pos="7296"/>
        <p:guide orient="horz" pos="4128"/>
      </p:guideLst>
    </p:cSldViewPr>
  </p:slideViewPr>
  <p:notesTextViewPr>
    <p:cViewPr>
      <p:scale>
        <a:sx n="3" d="2"/>
        <a:sy n="3" d="2"/>
      </p:scale>
      <p:origin x="0" y="0"/>
    </p:cViewPr>
  </p:notesTextViewPr>
  <p:notesViewPr>
    <p:cSldViewPr snapToGrid="0" showGuides="1">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796EA6-6F25-4F19-87BA-7ADCC16DAEFF}" type="datetimeFigureOut">
              <a:rPr lang="en-US" smtClean="0"/>
              <a:t>5/11/2022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4E50CC-F33A-4EF4-9F12-93EC4A21A0CF}" type="slidenum">
              <a:rPr lang="en-US" smtClean="0"/>
              <a:t>‹#›</a:t>
            </a:fld>
            <a:endParaRPr lang="en-US"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C172E-A8B5-46F6-B05C-DFA3E2E0F207}" type="datetimeFigureOut">
              <a:rPr lang="en-US" smtClean="0"/>
              <a:t>5/11/2022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674CE4-FBD8-4481-AEFB-CA53E599A745}" type="slidenum">
              <a:rPr lang="en-US" smtClean="0"/>
              <a:t>‹#›</a:t>
            </a:fld>
            <a:endParaRPr lang="en-US"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a:t>
            </a:fld>
            <a:endParaRPr lang="en-US" dirty="0"/>
          </a:p>
        </p:txBody>
      </p:sp>
    </p:spTree>
    <p:extLst>
      <p:ext uri="{BB962C8B-B14F-4D97-AF65-F5344CB8AC3E}">
        <p14:creationId xmlns:p14="http://schemas.microsoft.com/office/powerpoint/2010/main" val="2147974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presentation will benefit audience: Adult learners are more interested in a subject if they know how or why it is important to them.</a:t>
            </a:r>
          </a:p>
          <a:p>
            <a:pPr marL="171450" indent="-171450">
              <a:buFont typeface="Arial" panose="020B0604020202020204" pitchFamily="34" charset="0"/>
              <a:buChar char="•"/>
            </a:pPr>
            <a:r>
              <a:rPr lang="en-US" dirty="0"/>
              <a:t>Presenter’s level of expertise in the subject: Briefly state your credentials in this area, or explain why participants should listen to you.</a:t>
            </a:r>
          </a:p>
        </p:txBody>
      </p:sp>
      <p:sp>
        <p:nvSpPr>
          <p:cNvPr id="4" name="Slide Number Placeholder 3"/>
          <p:cNvSpPr>
            <a:spLocks noGrp="1"/>
          </p:cNvSpPr>
          <p:nvPr>
            <p:ph type="sldNum" sz="quarter" idx="10"/>
          </p:nvPr>
        </p:nvSpPr>
        <p:spPr/>
        <p:txBody>
          <a:bodyPr/>
          <a:lstStyle/>
          <a:p>
            <a:fld id="{CF2FD335-6D8E-486A-8F5F-DFC7325903FF}" type="slidenum">
              <a:rPr lang="en-US" smtClean="0"/>
              <a:t>10</a:t>
            </a:fld>
            <a:endParaRPr lang="en-US" dirty="0"/>
          </a:p>
        </p:txBody>
      </p:sp>
    </p:spTree>
    <p:extLst>
      <p:ext uri="{BB962C8B-B14F-4D97-AF65-F5344CB8AC3E}">
        <p14:creationId xmlns:p14="http://schemas.microsoft.com/office/powerpoint/2010/main" val="1307342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presentation will benefit audience: Adult learners are more interested in a subject if they know how or why it is important to them.</a:t>
            </a:r>
          </a:p>
          <a:p>
            <a:pPr marL="171450" indent="-171450">
              <a:buFont typeface="Arial" panose="020B0604020202020204" pitchFamily="34" charset="0"/>
              <a:buChar char="•"/>
            </a:pPr>
            <a:r>
              <a:rPr lang="en-US" dirty="0"/>
              <a:t>Presenter’s level of expertise in the subject: Briefly state your credentials in this area, or explain why participants should listen to you.</a:t>
            </a:r>
          </a:p>
        </p:txBody>
      </p:sp>
      <p:sp>
        <p:nvSpPr>
          <p:cNvPr id="4" name="Slide Number Placeholder 3"/>
          <p:cNvSpPr>
            <a:spLocks noGrp="1"/>
          </p:cNvSpPr>
          <p:nvPr>
            <p:ph type="sldNum" sz="quarter" idx="10"/>
          </p:nvPr>
        </p:nvSpPr>
        <p:spPr/>
        <p:txBody>
          <a:bodyPr/>
          <a:lstStyle/>
          <a:p>
            <a:fld id="{CF2FD335-6D8E-486A-8F5F-DFC7325903FF}" type="slidenum">
              <a:rPr lang="en-US" smtClean="0"/>
              <a:t>2</a:t>
            </a:fld>
            <a:endParaRPr lang="en-US" dirty="0"/>
          </a:p>
        </p:txBody>
      </p:sp>
    </p:spTree>
    <p:extLst>
      <p:ext uri="{BB962C8B-B14F-4D97-AF65-F5344CB8AC3E}">
        <p14:creationId xmlns:p14="http://schemas.microsoft.com/office/powerpoint/2010/main" val="3182882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presentation will benefit audience: Adult learners are more interested in a subject if they know how or why it is important to them.</a:t>
            </a:r>
          </a:p>
          <a:p>
            <a:pPr marL="171450" indent="-171450">
              <a:buFont typeface="Arial" panose="020B0604020202020204" pitchFamily="34" charset="0"/>
              <a:buChar char="•"/>
            </a:pPr>
            <a:r>
              <a:rPr lang="en-US" dirty="0"/>
              <a:t>Presenter’s level of expertise in the subject: Briefly state your credentials in this area, or explain why participants should listen to you.</a:t>
            </a:r>
          </a:p>
        </p:txBody>
      </p:sp>
      <p:sp>
        <p:nvSpPr>
          <p:cNvPr id="4" name="Slide Number Placeholder 3"/>
          <p:cNvSpPr>
            <a:spLocks noGrp="1"/>
          </p:cNvSpPr>
          <p:nvPr>
            <p:ph type="sldNum" sz="quarter" idx="10"/>
          </p:nvPr>
        </p:nvSpPr>
        <p:spPr/>
        <p:txBody>
          <a:bodyPr/>
          <a:lstStyle/>
          <a:p>
            <a:fld id="{CF2FD335-6D8E-486A-8F5F-DFC7325903FF}" type="slidenum">
              <a:rPr lang="en-US" smtClean="0"/>
              <a:t>3</a:t>
            </a:fld>
            <a:endParaRPr lang="en-US" dirty="0"/>
          </a:p>
        </p:txBody>
      </p:sp>
    </p:spTree>
    <p:extLst>
      <p:ext uri="{BB962C8B-B14F-4D97-AF65-F5344CB8AC3E}">
        <p14:creationId xmlns:p14="http://schemas.microsoft.com/office/powerpoint/2010/main" val="118867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presentation will benefit audience: Adult learners are more interested in a subject if they know how or why it is important to them.</a:t>
            </a:r>
          </a:p>
          <a:p>
            <a:pPr marL="171450" indent="-171450">
              <a:buFont typeface="Arial" panose="020B0604020202020204" pitchFamily="34" charset="0"/>
              <a:buChar char="•"/>
            </a:pPr>
            <a:r>
              <a:rPr lang="en-US" dirty="0"/>
              <a:t>Presenter’s level of expertise in the subject: Briefly state your credentials in this area, or explain why participants should listen to you.</a:t>
            </a:r>
          </a:p>
        </p:txBody>
      </p:sp>
      <p:sp>
        <p:nvSpPr>
          <p:cNvPr id="4" name="Slide Number Placeholder 3"/>
          <p:cNvSpPr>
            <a:spLocks noGrp="1"/>
          </p:cNvSpPr>
          <p:nvPr>
            <p:ph type="sldNum" sz="quarter" idx="10"/>
          </p:nvPr>
        </p:nvSpPr>
        <p:spPr/>
        <p:txBody>
          <a:bodyPr/>
          <a:lstStyle/>
          <a:p>
            <a:fld id="{CF2FD335-6D8E-486A-8F5F-DFC7325903FF}" type="slidenum">
              <a:rPr lang="en-US" smtClean="0"/>
              <a:t>4</a:t>
            </a:fld>
            <a:endParaRPr lang="en-US" dirty="0"/>
          </a:p>
        </p:txBody>
      </p:sp>
    </p:spTree>
    <p:extLst>
      <p:ext uri="{BB962C8B-B14F-4D97-AF65-F5344CB8AC3E}">
        <p14:creationId xmlns:p14="http://schemas.microsoft.com/office/powerpoint/2010/main" val="246264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presentation will benefit audience: Adult learners are more interested in a subject if they know how or why it is important to them.</a:t>
            </a:r>
          </a:p>
          <a:p>
            <a:pPr marL="171450" indent="-171450">
              <a:buFont typeface="Arial" panose="020B0604020202020204" pitchFamily="34" charset="0"/>
              <a:buChar char="•"/>
            </a:pPr>
            <a:r>
              <a:rPr lang="en-US" dirty="0"/>
              <a:t>Presenter’s level of expertise in the subject: Briefly state your credentials in this area, or explain why participants should listen to you.</a:t>
            </a:r>
          </a:p>
        </p:txBody>
      </p:sp>
      <p:sp>
        <p:nvSpPr>
          <p:cNvPr id="4" name="Slide Number Placeholder 3"/>
          <p:cNvSpPr>
            <a:spLocks noGrp="1"/>
          </p:cNvSpPr>
          <p:nvPr>
            <p:ph type="sldNum" sz="quarter" idx="10"/>
          </p:nvPr>
        </p:nvSpPr>
        <p:spPr/>
        <p:txBody>
          <a:bodyPr/>
          <a:lstStyle/>
          <a:p>
            <a:fld id="{CF2FD335-6D8E-486A-8F5F-DFC7325903FF}" type="slidenum">
              <a:rPr lang="en-US" smtClean="0"/>
              <a:t>5</a:t>
            </a:fld>
            <a:endParaRPr lang="en-US" dirty="0"/>
          </a:p>
        </p:txBody>
      </p:sp>
    </p:spTree>
    <p:extLst>
      <p:ext uri="{BB962C8B-B14F-4D97-AF65-F5344CB8AC3E}">
        <p14:creationId xmlns:p14="http://schemas.microsoft.com/office/powerpoint/2010/main" val="919262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presentation will benefit audience: Adult learners are more interested in a subject if they know how or why it is important to them.</a:t>
            </a:r>
          </a:p>
          <a:p>
            <a:pPr marL="171450" indent="-171450">
              <a:buFont typeface="Arial" panose="020B0604020202020204" pitchFamily="34" charset="0"/>
              <a:buChar char="•"/>
            </a:pPr>
            <a:r>
              <a:rPr lang="en-US" dirty="0"/>
              <a:t>Presenter’s level of expertise in the subject: Briefly state your credentials in this area, or explain why participants should listen to you.</a:t>
            </a:r>
          </a:p>
        </p:txBody>
      </p:sp>
      <p:sp>
        <p:nvSpPr>
          <p:cNvPr id="4" name="Slide Number Placeholder 3"/>
          <p:cNvSpPr>
            <a:spLocks noGrp="1"/>
          </p:cNvSpPr>
          <p:nvPr>
            <p:ph type="sldNum" sz="quarter" idx="10"/>
          </p:nvPr>
        </p:nvSpPr>
        <p:spPr/>
        <p:txBody>
          <a:bodyPr/>
          <a:lstStyle/>
          <a:p>
            <a:fld id="{CF2FD335-6D8E-486A-8F5F-DFC7325903FF}" type="slidenum">
              <a:rPr lang="en-US" smtClean="0"/>
              <a:t>6</a:t>
            </a:fld>
            <a:endParaRPr lang="en-US" dirty="0"/>
          </a:p>
        </p:txBody>
      </p:sp>
    </p:spTree>
    <p:extLst>
      <p:ext uri="{BB962C8B-B14F-4D97-AF65-F5344CB8AC3E}">
        <p14:creationId xmlns:p14="http://schemas.microsoft.com/office/powerpoint/2010/main" val="3328750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presentation will benefit audience: Adult learners are more interested in a subject if they know how or why it is important to them.</a:t>
            </a:r>
          </a:p>
          <a:p>
            <a:pPr marL="171450" indent="-171450">
              <a:buFont typeface="Arial" panose="020B0604020202020204" pitchFamily="34" charset="0"/>
              <a:buChar char="•"/>
            </a:pPr>
            <a:r>
              <a:rPr lang="en-US" dirty="0"/>
              <a:t>Presenter’s level of expertise in the subject: Briefly state your credentials in this area, or explain why participants should listen to you.</a:t>
            </a:r>
          </a:p>
        </p:txBody>
      </p:sp>
      <p:sp>
        <p:nvSpPr>
          <p:cNvPr id="4" name="Slide Number Placeholder 3"/>
          <p:cNvSpPr>
            <a:spLocks noGrp="1"/>
          </p:cNvSpPr>
          <p:nvPr>
            <p:ph type="sldNum" sz="quarter" idx="10"/>
          </p:nvPr>
        </p:nvSpPr>
        <p:spPr/>
        <p:txBody>
          <a:bodyPr/>
          <a:lstStyle/>
          <a:p>
            <a:fld id="{CF2FD335-6D8E-486A-8F5F-DFC7325903FF}" type="slidenum">
              <a:rPr lang="en-US" smtClean="0"/>
              <a:t>7</a:t>
            </a:fld>
            <a:endParaRPr lang="en-US" dirty="0"/>
          </a:p>
        </p:txBody>
      </p:sp>
    </p:spTree>
    <p:extLst>
      <p:ext uri="{BB962C8B-B14F-4D97-AF65-F5344CB8AC3E}">
        <p14:creationId xmlns:p14="http://schemas.microsoft.com/office/powerpoint/2010/main" val="1962347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presentation will benefit audience: Adult learners are more interested in a subject if they know how or why it is important to them.</a:t>
            </a:r>
          </a:p>
          <a:p>
            <a:pPr marL="171450" indent="-171450">
              <a:buFont typeface="Arial" panose="020B0604020202020204" pitchFamily="34" charset="0"/>
              <a:buChar char="•"/>
            </a:pPr>
            <a:r>
              <a:rPr lang="en-US" dirty="0"/>
              <a:t>Presenter’s level of expertise in the subject: Briefly state your credentials in this area, or explain why participants should listen to you.</a:t>
            </a:r>
          </a:p>
        </p:txBody>
      </p:sp>
      <p:sp>
        <p:nvSpPr>
          <p:cNvPr id="4" name="Slide Number Placeholder 3"/>
          <p:cNvSpPr>
            <a:spLocks noGrp="1"/>
          </p:cNvSpPr>
          <p:nvPr>
            <p:ph type="sldNum" sz="quarter" idx="10"/>
          </p:nvPr>
        </p:nvSpPr>
        <p:spPr/>
        <p:txBody>
          <a:bodyPr/>
          <a:lstStyle/>
          <a:p>
            <a:fld id="{CF2FD335-6D8E-486A-8F5F-DFC7325903FF}" type="slidenum">
              <a:rPr lang="en-US" smtClean="0"/>
              <a:t>8</a:t>
            </a:fld>
            <a:endParaRPr lang="en-US" dirty="0"/>
          </a:p>
        </p:txBody>
      </p:sp>
    </p:spTree>
    <p:extLst>
      <p:ext uri="{BB962C8B-B14F-4D97-AF65-F5344CB8AC3E}">
        <p14:creationId xmlns:p14="http://schemas.microsoft.com/office/powerpoint/2010/main" val="3140985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presentation will benefit audience: Adult learners are more interested in a subject if they know how or why it is important to them.</a:t>
            </a:r>
          </a:p>
          <a:p>
            <a:pPr marL="171450" indent="-171450">
              <a:buFont typeface="Arial" panose="020B0604020202020204" pitchFamily="34" charset="0"/>
              <a:buChar char="•"/>
            </a:pPr>
            <a:r>
              <a:rPr lang="en-US" dirty="0"/>
              <a:t>Presenter’s level of expertise in the subject: Briefly state your credentials in this area, or explain why participants should listen to you.</a:t>
            </a:r>
          </a:p>
        </p:txBody>
      </p:sp>
      <p:sp>
        <p:nvSpPr>
          <p:cNvPr id="4" name="Slide Number Placeholder 3"/>
          <p:cNvSpPr>
            <a:spLocks noGrp="1"/>
          </p:cNvSpPr>
          <p:nvPr>
            <p:ph type="sldNum" sz="quarter" idx="10"/>
          </p:nvPr>
        </p:nvSpPr>
        <p:spPr/>
        <p:txBody>
          <a:bodyPr/>
          <a:lstStyle/>
          <a:p>
            <a:fld id="{CF2FD335-6D8E-486A-8F5F-DFC7325903FF}" type="slidenum">
              <a:rPr lang="en-US" smtClean="0"/>
              <a:t>9</a:t>
            </a:fld>
            <a:endParaRPr lang="en-US" dirty="0"/>
          </a:p>
        </p:txBody>
      </p:sp>
    </p:spTree>
    <p:extLst>
      <p:ext uri="{BB962C8B-B14F-4D97-AF65-F5344CB8AC3E}">
        <p14:creationId xmlns:p14="http://schemas.microsoft.com/office/powerpoint/2010/main" val="2136405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609600" y="2389009"/>
            <a:ext cx="112776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17" name="Footer Placeholder 16"/>
          <p:cNvSpPr>
            <a:spLocks noGrp="1"/>
          </p:cNvSpPr>
          <p:nvPr>
            <p:ph type="ftr" sz="quarter" idx="11"/>
          </p:nvPr>
        </p:nvSpPr>
        <p:spPr>
          <a:xfrm>
            <a:off x="7265116" y="4205288"/>
            <a:ext cx="1727200" cy="457200"/>
          </a:xfrm>
        </p:spPr>
        <p:txBody>
          <a:bodyPr/>
          <a:lstStyle>
            <a:lvl1pPr>
              <a:defRPr>
                <a:solidFill>
                  <a:schemeClr val="accent2">
                    <a:lumMod val="75000"/>
                  </a:schemeClr>
                </a:solidFill>
              </a:defRPr>
            </a:lvl1pPr>
          </a:lstStyle>
          <a:p>
            <a:r>
              <a:rPr lang="en-US"/>
              <a:t>Add a footer</a:t>
            </a:r>
            <a:endParaRPr lang="en-US" dirty="0"/>
          </a:p>
        </p:txBody>
      </p:sp>
      <p:sp>
        <p:nvSpPr>
          <p:cNvPr id="28" name="Date Placeholder 27"/>
          <p:cNvSpPr>
            <a:spLocks noGrp="1"/>
          </p:cNvSpPr>
          <p:nvPr>
            <p:ph type="dt" sz="half" idx="10"/>
          </p:nvPr>
        </p:nvSpPr>
        <p:spPr>
          <a:xfrm>
            <a:off x="9043832" y="4206240"/>
            <a:ext cx="1280160" cy="457200"/>
          </a:xfrm>
        </p:spPr>
        <p:txBody>
          <a:bodyPr/>
          <a:lstStyle>
            <a:lvl1pPr>
              <a:defRPr>
                <a:solidFill>
                  <a:schemeClr val="accent2">
                    <a:lumMod val="75000"/>
                  </a:schemeClr>
                </a:solidFill>
              </a:defRPr>
            </a:lvl1pPr>
          </a:lstStyle>
          <a:p>
            <a:fld id="{4E708F12-96AD-4ED4-8132-A78F5E42C1F5}" type="datetime1">
              <a:rPr lang="en-US" smtClean="0"/>
              <a:pPr/>
              <a:t>5/11/2022</a:t>
            </a:fld>
            <a:endParaRPr lang="en-US" dirty="0"/>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401CF334-2D5C-4859-84A6-CA7E6E43FAEB}" type="slidenum">
              <a:rPr lang="en-US" smtClean="0"/>
              <a:t>‹#›</a:t>
            </a:fld>
            <a:endParaRPr lang="en-US" dirty="0"/>
          </a:p>
        </p:txBody>
      </p:sp>
    </p:spTree>
    <p:extLst>
      <p:ext uri="{BB962C8B-B14F-4D97-AF65-F5344CB8AC3E}">
        <p14:creationId xmlns:p14="http://schemas.microsoft.com/office/powerpoint/2010/main" val="360115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lvl1pPr>
              <a:defRPr/>
            </a:lvl1pPr>
            <a:lvl5pPr>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B7FA170-8299-44AD-AEEF-FC686C3D7804}" type="datetime1">
              <a:rPr lang="en-US" smtClean="0"/>
              <a:t>5/11/2022</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46784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042400" y="1143000"/>
            <a:ext cx="2540000" cy="5448300"/>
          </a:xfrm>
        </p:spPr>
        <p:txBody>
          <a:bodyPr vert="eaVert"/>
          <a:lstStyle>
            <a:lvl1pPr>
              <a:defRPr/>
            </a:lvl1pPr>
          </a:lstStyle>
          <a:p>
            <a:r>
              <a:rPr kumimoji="0" lang="en-US" dirty="0"/>
              <a:t>Edit Master title style</a:t>
            </a:r>
          </a:p>
        </p:txBody>
      </p:sp>
      <p:sp>
        <p:nvSpPr>
          <p:cNvPr id="3" name="Vertical Text Placeholder 2"/>
          <p:cNvSpPr>
            <a:spLocks noGrp="1"/>
          </p:cNvSpPr>
          <p:nvPr>
            <p:ph type="body" orient="vert" idx="1" hasCustomPrompt="1"/>
          </p:nvPr>
        </p:nvSpPr>
        <p:spPr>
          <a:xfrm>
            <a:off x="609600" y="1143000"/>
            <a:ext cx="8331200" cy="5448300"/>
          </a:xfrm>
        </p:spPr>
        <p:txBody>
          <a:bodyPr vert="eaVert"/>
          <a:lstStyle>
            <a:lvl5pPr>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2231763A-68EC-4ECD-9620-D9FE9CDDD622}" type="datetime1">
              <a:rPr lang="en-US" smtClean="0"/>
              <a:t>5/11/2022</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97808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lvl1pPr>
              <a:defRPr/>
            </a:lvl1pPr>
            <a:lvl5pPr>
              <a:defRPr/>
            </a:lvl5pPr>
            <a:lvl6pPr>
              <a:defRPr/>
            </a:lvl6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B98BEDD-6160-49BB-B372-861DE7DE9BA5}" type="datetime1">
              <a:rPr lang="en-US" smtClean="0"/>
              <a:t>5/11/2022</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59430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68322"/>
            <a:ext cx="10363200" cy="1362075"/>
          </a:xfrm>
        </p:spPr>
        <p:txBody>
          <a:bodyPr anchor="b">
            <a:noAutofit/>
          </a:bodyPr>
          <a:lstStyle>
            <a:lvl1pPr algn="l">
              <a:buNone/>
              <a:defRPr sz="4300" b="1" cap="none" baseline="0">
                <a:ln w="12700">
                  <a:solidFill>
                    <a:schemeClr val="accent2">
                      <a:shade val="90000"/>
                      <a:satMod val="150000"/>
                    </a:schemeClr>
                  </a:solidFill>
                </a:ln>
                <a:solidFill>
                  <a:schemeClr val="accent2"/>
                </a:solidFill>
                <a:effectLst/>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AAE819F-B7FD-4B29-8F66-9E318144BC2A}" type="datetime1">
              <a:rPr lang="en-US" smtClean="0"/>
              <a:t>5/11/2022</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70512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6197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D4CA159C-B6E0-4F10-9F4A-2FA57003B139}" type="datetime1">
              <a:rPr lang="en-US" smtClean="0"/>
              <a:t>5/11/2022</a:t>
            </a:fld>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44644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Text Placeholder 3"/>
          <p:cNvSpPr>
            <a:spLocks noGrp="1"/>
          </p:cNvSpPr>
          <p:nvPr>
            <p:ph type="body" sz="half" idx="3"/>
          </p:nvPr>
        </p:nvSpPr>
        <p:spPr>
          <a:xfrm>
            <a:off x="6294968" y="2244970"/>
            <a:ext cx="5389033"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28" name="Footer Placeholder 27"/>
          <p:cNvSpPr>
            <a:spLocks noGrp="1"/>
          </p:cNvSpPr>
          <p:nvPr>
            <p:ph type="ftr" sz="quarter" idx="12"/>
          </p:nvPr>
        </p:nvSpPr>
        <p:spPr/>
        <p:txBody>
          <a:bodyPr rtlCol="0"/>
          <a:lstStyle/>
          <a:p>
            <a:r>
              <a:rPr lang="en-US" dirty="0"/>
              <a:t>Add a footer</a:t>
            </a:r>
          </a:p>
        </p:txBody>
      </p:sp>
      <p:sp>
        <p:nvSpPr>
          <p:cNvPr id="26" name="Date Placeholder 25"/>
          <p:cNvSpPr>
            <a:spLocks noGrp="1"/>
          </p:cNvSpPr>
          <p:nvPr>
            <p:ph type="dt" sz="half" idx="10"/>
          </p:nvPr>
        </p:nvSpPr>
        <p:spPr/>
        <p:txBody>
          <a:bodyPr rtlCol="0"/>
          <a:lstStyle/>
          <a:p>
            <a:fld id="{8170CBBB-D1D1-4386-A5E9-07F3477B78F3}" type="datetime1">
              <a:rPr lang="en-US" smtClean="0"/>
              <a:t>5/11/2022</a:t>
            </a:fld>
            <a:endParaRPr lang="en-US" dirty="0"/>
          </a:p>
        </p:txBody>
      </p:sp>
      <p:sp>
        <p:nvSpPr>
          <p:cNvPr id="27" name="Slide Number Placeholder 26"/>
          <p:cNvSpPr>
            <a:spLocks noGrp="1"/>
          </p:cNvSpPr>
          <p:nvPr>
            <p:ph type="sldNum" sz="quarter" idx="11"/>
          </p:nvPr>
        </p:nvSpPr>
        <p:spPr/>
        <p:txBody>
          <a:bodyPr rtlCol="0"/>
          <a:lstStyle/>
          <a:p>
            <a:fld id="{401CF334-2D5C-4859-84A6-CA7E6E43FAEB}" type="slidenum">
              <a:rPr lang="en-US" smtClean="0"/>
              <a:t>‹#›</a:t>
            </a:fld>
            <a:endParaRPr lang="en-US" dirty="0"/>
          </a:p>
        </p:txBody>
      </p:sp>
    </p:spTree>
    <p:extLst>
      <p:ext uri="{BB962C8B-B14F-4D97-AF65-F5344CB8AC3E}">
        <p14:creationId xmlns:p14="http://schemas.microsoft.com/office/powerpoint/2010/main" val="37071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a:t>Click to edit Master title style</a:t>
            </a:r>
          </a:p>
        </p:txBody>
      </p:sp>
      <p:sp>
        <p:nvSpPr>
          <p:cNvPr id="4" name="Footer Placeholder 3"/>
          <p:cNvSpPr>
            <a:spLocks noGrp="1"/>
          </p:cNvSpPr>
          <p:nvPr>
            <p:ph type="ftr" sz="quarter" idx="11"/>
          </p:nvPr>
        </p:nvSpPr>
        <p:spPr>
          <a:xfrm>
            <a:off x="7010400" y="612648"/>
            <a:ext cx="1767840" cy="457200"/>
          </a:xfrm>
        </p:spPr>
        <p:txBody>
          <a:bodyPr/>
          <a:lstStyle/>
          <a:p>
            <a:r>
              <a:rPr lang="en-US" dirty="0"/>
              <a:t>Add a footer</a:t>
            </a:r>
          </a:p>
        </p:txBody>
      </p:sp>
      <p:sp>
        <p:nvSpPr>
          <p:cNvPr id="3" name="Date Placeholder 2"/>
          <p:cNvSpPr>
            <a:spLocks noGrp="1"/>
          </p:cNvSpPr>
          <p:nvPr>
            <p:ph type="dt" sz="half" idx="10"/>
          </p:nvPr>
        </p:nvSpPr>
        <p:spPr>
          <a:xfrm>
            <a:off x="8778240" y="612648"/>
            <a:ext cx="1276352" cy="457200"/>
          </a:xfrm>
        </p:spPr>
        <p:txBody>
          <a:bodyPr/>
          <a:lstStyle/>
          <a:p>
            <a:fld id="{9FA4CAD8-0EA7-4615-B69B-B2F199EF3A93}" type="datetime1">
              <a:rPr lang="en-US" smtClean="0"/>
              <a:t>5/11/2022</a:t>
            </a:fld>
            <a:endParaRPr lang="en-US" dirty="0"/>
          </a:p>
        </p:txBody>
      </p:sp>
      <p:sp>
        <p:nvSpPr>
          <p:cNvPr id="5" name="Slide Number Placeholder 4"/>
          <p:cNvSpPr>
            <a:spLocks noGrp="1"/>
          </p:cNvSpPr>
          <p:nvPr>
            <p:ph type="sldNum" sz="quarter" idx="12"/>
          </p:nvPr>
        </p:nvSpPr>
        <p:spPr>
          <a:xfrm>
            <a:off x="10899648" y="2272"/>
            <a:ext cx="1016000" cy="365760"/>
          </a:xfrm>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82195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B9234BD7-6953-492C-921B-E68B2D7F14C8}" type="datetime1">
              <a:rPr lang="en-US" smtClean="0"/>
              <a:t>5/11/2022</a:t>
            </a:fld>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13569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37995" y="1101970"/>
            <a:ext cx="4511040" cy="877824"/>
          </a:xfrm>
        </p:spPr>
        <p:txBody>
          <a:bodyPr anchor="b"/>
          <a:lstStyle>
            <a:lvl1pPr algn="l">
              <a:buNone/>
              <a:defRPr sz="1800" b="1"/>
            </a:lvl1pPr>
          </a:lstStyle>
          <a:p>
            <a:r>
              <a:rPr kumimoji="0" lang="en-US" dirty="0"/>
              <a:t>Edit Master title style</a:t>
            </a:r>
          </a:p>
        </p:txBody>
      </p:sp>
      <p:sp>
        <p:nvSpPr>
          <p:cNvPr id="4" name="Content Placeholder 3"/>
          <p:cNvSpPr>
            <a:spLocks noGrp="1"/>
          </p:cNvSpPr>
          <p:nvPr>
            <p:ph sz="half" idx="1"/>
          </p:nvPr>
        </p:nvSpPr>
        <p:spPr>
          <a:xfrm>
            <a:off x="203200" y="776287"/>
            <a:ext cx="6803136" cy="580508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3" name="Text Placeholder 2"/>
          <p:cNvSpPr>
            <a:spLocks noGrp="1"/>
          </p:cNvSpPr>
          <p:nvPr>
            <p:ph type="body" idx="2"/>
          </p:nvPr>
        </p:nvSpPr>
        <p:spPr>
          <a:xfrm>
            <a:off x="7137995" y="2010727"/>
            <a:ext cx="4511040" cy="4580573"/>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5A17D9B-D4D3-4E23-88DF-2E354FA43196}" type="datetime1">
              <a:rPr lang="en-US" smtClean="0"/>
              <a:t>5/11/2022</a:t>
            </a:fld>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49868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41F67C5-D04E-4576-B61C-12ABA14BBD6C}" type="datetime1">
              <a:rPr lang="en-US" smtClean="0"/>
              <a:t>5/11/2022</a:t>
            </a:fld>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88361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1100">
                <a:solidFill>
                  <a:schemeClr val="accent2">
                    <a:lumMod val="75000"/>
                  </a:schemeClr>
                </a:solidFill>
              </a:defRPr>
            </a:lvl1pPr>
          </a:lstStyle>
          <a:p>
            <a:r>
              <a:rPr lang="en-US"/>
              <a:t>Add a footer</a:t>
            </a:r>
            <a:endParaRPr lang="en-US" dirty="0"/>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1100">
                <a:solidFill>
                  <a:schemeClr val="accent2">
                    <a:lumMod val="75000"/>
                  </a:schemeClr>
                </a:solidFill>
              </a:defRPr>
            </a:lvl1pPr>
          </a:lstStyle>
          <a:p>
            <a:fld id="{C20F09E4-6EA4-4BF3-9FC8-FF40373B88E6}" type="datetime1">
              <a:rPr lang="en-US" smtClean="0"/>
              <a:pPr/>
              <a:t>5/11/2022</a:t>
            </a:fld>
            <a:endParaRPr lang="en-US" dirty="0"/>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401CF334-2D5C-4859-84A6-CA7E6E43FAEB}" type="slidenum">
              <a:rPr lang="en-US" smtClean="0"/>
              <a:t>‹#›</a:t>
            </a:fld>
            <a:endParaRPr lang="en-US" dirty="0"/>
          </a:p>
        </p:txBody>
      </p:sp>
    </p:spTree>
    <p:extLst>
      <p:ext uri="{BB962C8B-B14F-4D97-AF65-F5344CB8AC3E}">
        <p14:creationId xmlns:p14="http://schemas.microsoft.com/office/powerpoint/2010/main" val="21321717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Megan.Craft@dph.ga.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www.garegionhcoalition.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Microsoft_Word_Document.docx"/><Relationship Id="rId5" Type="http://schemas.openxmlformats.org/officeDocument/2006/relationships/image" Target="../media/image7.emf"/><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62714" y="1410056"/>
            <a:ext cx="5791200" cy="1548006"/>
          </a:xfrm>
        </p:spPr>
        <p:txBody>
          <a:bodyPr>
            <a:normAutofit fontScale="90000"/>
          </a:bodyPr>
          <a:lstStyle/>
          <a:p>
            <a:r>
              <a:rPr lang="en-US" dirty="0"/>
              <a:t>            </a:t>
            </a:r>
            <a:r>
              <a:rPr lang="en-US" sz="5400" dirty="0">
                <a:latin typeface="Impact" panose="020B0806030902050204" pitchFamily="34" charset="0"/>
              </a:rPr>
              <a:t>Region H </a:t>
            </a:r>
            <a:br>
              <a:rPr lang="en-US" sz="5400" dirty="0">
                <a:latin typeface="Impact" panose="020B0806030902050204" pitchFamily="34" charset="0"/>
              </a:rPr>
            </a:br>
            <a:r>
              <a:rPr lang="en-US" sz="5400" dirty="0">
                <a:latin typeface="Impact" panose="020B0806030902050204" pitchFamily="34" charset="0"/>
              </a:rPr>
              <a:t>Healthcare Coalition </a:t>
            </a:r>
          </a:p>
        </p:txBody>
      </p:sp>
      <p:sp>
        <p:nvSpPr>
          <p:cNvPr id="3" name="Subtitle 2"/>
          <p:cNvSpPr>
            <a:spLocks noGrp="1"/>
          </p:cNvSpPr>
          <p:nvPr>
            <p:ph type="subTitle" idx="1"/>
          </p:nvPr>
        </p:nvSpPr>
        <p:spPr>
          <a:xfrm>
            <a:off x="0" y="3823026"/>
            <a:ext cx="6604000" cy="1752600"/>
          </a:xfrm>
        </p:spPr>
        <p:txBody>
          <a:bodyPr/>
          <a:lstStyle/>
          <a:p>
            <a:r>
              <a:rPr lang="en-US" dirty="0"/>
              <a:t>Quarterly Meeting: May 12, 2022</a:t>
            </a:r>
          </a:p>
          <a:p>
            <a:r>
              <a:rPr lang="en-US" dirty="0"/>
              <a:t>In Person/WebEx</a:t>
            </a:r>
          </a:p>
          <a:p>
            <a:r>
              <a:rPr lang="en-US" dirty="0"/>
              <a:t>10:00a-1:00p</a:t>
            </a:r>
          </a:p>
        </p:txBody>
      </p:sp>
      <p:pic>
        <p:nvPicPr>
          <p:cNvPr id="4" name="Picture 3">
            <a:extLst>
              <a:ext uri="{FF2B5EF4-FFF2-40B4-BE49-F238E27FC236}">
                <a16:creationId xmlns:a16="http://schemas.microsoft.com/office/drawing/2014/main" id="{5527EE27-2065-902A-CFCF-620E10938A05}"/>
              </a:ext>
            </a:extLst>
          </p:cNvPr>
          <p:cNvPicPr>
            <a:picLocks noChangeAspect="1"/>
          </p:cNvPicPr>
          <p:nvPr/>
        </p:nvPicPr>
        <p:blipFill rotWithShape="1">
          <a:blip r:embed="rId3">
            <a:extLst>
              <a:ext uri="{28A0092B-C50C-407E-A947-70E740481C1C}">
                <a14:useLocalDpi xmlns:a14="http://schemas.microsoft.com/office/drawing/2010/main" val="0"/>
              </a:ext>
            </a:extLst>
          </a:blip>
          <a:srcRect l="5825" t="7601" r="5442" b="5443"/>
          <a:stretch/>
        </p:blipFill>
        <p:spPr>
          <a:xfrm>
            <a:off x="1779355" y="273465"/>
            <a:ext cx="3219935" cy="3155535"/>
          </a:xfrm>
          <a:prstGeom prst="rect">
            <a:avLst/>
          </a:prstGeom>
        </p:spPr>
      </p:pic>
      <p:cxnSp>
        <p:nvCxnSpPr>
          <p:cNvPr id="6" name="Straight Connector 5">
            <a:extLst>
              <a:ext uri="{FF2B5EF4-FFF2-40B4-BE49-F238E27FC236}">
                <a16:creationId xmlns:a16="http://schemas.microsoft.com/office/drawing/2014/main" id="{390953FE-B285-EE0B-DDC7-877F5C2685A0}"/>
              </a:ext>
            </a:extLst>
          </p:cNvPr>
          <p:cNvCxnSpPr>
            <a:cxnSpLocks/>
          </p:cNvCxnSpPr>
          <p:nvPr/>
        </p:nvCxnSpPr>
        <p:spPr>
          <a:xfrm>
            <a:off x="5494946" y="273465"/>
            <a:ext cx="0" cy="334140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47" y="373246"/>
            <a:ext cx="10895888" cy="1066800"/>
          </a:xfrm>
        </p:spPr>
        <p:txBody>
          <a:bodyPr/>
          <a:lstStyle/>
          <a:p>
            <a:r>
              <a:rPr lang="en-US" b="1" dirty="0"/>
              <a:t>Remaining Coalition Meetings for 2022</a:t>
            </a:r>
            <a:endParaRPr lang="en-US" dirty="0"/>
          </a:p>
        </p:txBody>
      </p:sp>
      <p:sp>
        <p:nvSpPr>
          <p:cNvPr id="3" name="Content Placeholder 2"/>
          <p:cNvSpPr>
            <a:spLocks noGrp="1"/>
          </p:cNvSpPr>
          <p:nvPr>
            <p:ph idx="1"/>
          </p:nvPr>
        </p:nvSpPr>
        <p:spPr>
          <a:xfrm>
            <a:off x="76912" y="1153685"/>
            <a:ext cx="12191999" cy="4602215"/>
          </a:xfrm>
        </p:spPr>
        <p:txBody>
          <a:bodyPr>
            <a:normAutofit/>
          </a:bodyPr>
          <a:lstStyle/>
          <a:p>
            <a:pPr marL="109728" indent="0">
              <a:buNone/>
            </a:pPr>
            <a:endParaRPr lang="en-US" b="1" dirty="0"/>
          </a:p>
          <a:p>
            <a:pPr lvl="1"/>
            <a:r>
              <a:rPr lang="en-US" b="1" dirty="0"/>
              <a:t>Thursday, August 11, 2022 </a:t>
            </a:r>
          </a:p>
          <a:p>
            <a:pPr lvl="2"/>
            <a:r>
              <a:rPr lang="en-US" dirty="0"/>
              <a:t>In person &amp; WebEx 10:00a-1:00p</a:t>
            </a:r>
          </a:p>
          <a:p>
            <a:pPr lvl="1"/>
            <a:r>
              <a:rPr lang="en-US" b="1" dirty="0"/>
              <a:t>Thursday, November 10, 2022 </a:t>
            </a:r>
          </a:p>
          <a:p>
            <a:pPr lvl="2"/>
            <a:r>
              <a:rPr lang="en-US" dirty="0"/>
              <a:t>In person &amp; WebEx 10:00a-1:00p</a:t>
            </a:r>
          </a:p>
        </p:txBody>
      </p:sp>
      <p:pic>
        <p:nvPicPr>
          <p:cNvPr id="5" name="Picture 4">
            <a:extLst>
              <a:ext uri="{FF2B5EF4-FFF2-40B4-BE49-F238E27FC236}">
                <a16:creationId xmlns:a16="http://schemas.microsoft.com/office/drawing/2014/main" id="{6D4794F2-B659-B011-97C0-60D4FCCD29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10" y="5283481"/>
            <a:ext cx="1387512" cy="1390784"/>
          </a:xfrm>
          <a:prstGeom prst="rect">
            <a:avLst/>
          </a:prstGeom>
        </p:spPr>
      </p:pic>
      <p:sp>
        <p:nvSpPr>
          <p:cNvPr id="6" name="TextBox 5">
            <a:extLst>
              <a:ext uri="{FF2B5EF4-FFF2-40B4-BE49-F238E27FC236}">
                <a16:creationId xmlns:a16="http://schemas.microsoft.com/office/drawing/2014/main" id="{A25BF8E9-5736-EB43-AA96-3C008FADCDE1}"/>
              </a:ext>
            </a:extLst>
          </p:cNvPr>
          <p:cNvSpPr txBox="1"/>
          <p:nvPr/>
        </p:nvSpPr>
        <p:spPr>
          <a:xfrm>
            <a:off x="1455878" y="5788312"/>
            <a:ext cx="5092560" cy="461665"/>
          </a:xfrm>
          <a:prstGeom prst="rect">
            <a:avLst/>
          </a:prstGeom>
          <a:noFill/>
        </p:spPr>
        <p:txBody>
          <a:bodyPr wrap="square" rtlCol="0">
            <a:spAutoFit/>
          </a:bodyPr>
          <a:lstStyle/>
          <a:p>
            <a:r>
              <a:rPr lang="en-US" sz="2400" dirty="0">
                <a:solidFill>
                  <a:schemeClr val="accent2">
                    <a:lumMod val="50000"/>
                  </a:schemeClr>
                </a:solidFill>
              </a:rPr>
              <a:t>Region H Healthcare Coalition</a:t>
            </a:r>
          </a:p>
        </p:txBody>
      </p:sp>
      <p:cxnSp>
        <p:nvCxnSpPr>
          <p:cNvPr id="9" name="Straight Connector 8">
            <a:extLst>
              <a:ext uri="{FF2B5EF4-FFF2-40B4-BE49-F238E27FC236}">
                <a16:creationId xmlns:a16="http://schemas.microsoft.com/office/drawing/2014/main" id="{9C4626E3-17E1-AD1C-D44A-6F2E9D0C5CB0}"/>
              </a:ext>
            </a:extLst>
          </p:cNvPr>
          <p:cNvCxnSpPr>
            <a:cxnSpLocks/>
          </p:cNvCxnSpPr>
          <p:nvPr/>
        </p:nvCxnSpPr>
        <p:spPr>
          <a:xfrm>
            <a:off x="0" y="5170205"/>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366CC69-0730-18DB-5837-E0D55F3396A8}"/>
              </a:ext>
            </a:extLst>
          </p:cNvPr>
          <p:cNvCxnSpPr>
            <a:cxnSpLocks/>
          </p:cNvCxnSpPr>
          <p:nvPr/>
        </p:nvCxnSpPr>
        <p:spPr>
          <a:xfrm>
            <a:off x="0" y="6813846"/>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3EB4662-E559-6D54-F9EF-1C5A022237DE}"/>
              </a:ext>
            </a:extLst>
          </p:cNvPr>
          <p:cNvCxnSpPr>
            <a:cxnSpLocks/>
          </p:cNvCxnSpPr>
          <p:nvPr/>
        </p:nvCxnSpPr>
        <p:spPr>
          <a:xfrm>
            <a:off x="1" y="5247232"/>
            <a:ext cx="121919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5082658-16A4-D6D8-51E6-5E69DCDD4AE8}"/>
              </a:ext>
            </a:extLst>
          </p:cNvPr>
          <p:cNvCxnSpPr>
            <a:cxnSpLocks/>
          </p:cNvCxnSpPr>
          <p:nvPr/>
        </p:nvCxnSpPr>
        <p:spPr>
          <a:xfrm>
            <a:off x="0" y="6744055"/>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940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6259"/>
            <a:ext cx="10972800" cy="1066800"/>
          </a:xfrm>
        </p:spPr>
        <p:txBody>
          <a:bodyPr/>
          <a:lstStyle/>
          <a:p>
            <a:r>
              <a:rPr lang="en-US" dirty="0"/>
              <a:t>Welcome &amp; Introductions</a:t>
            </a:r>
          </a:p>
        </p:txBody>
      </p:sp>
      <p:sp>
        <p:nvSpPr>
          <p:cNvPr id="3" name="Content Placeholder 2"/>
          <p:cNvSpPr>
            <a:spLocks noGrp="1"/>
          </p:cNvSpPr>
          <p:nvPr>
            <p:ph idx="1"/>
          </p:nvPr>
        </p:nvSpPr>
        <p:spPr>
          <a:xfrm>
            <a:off x="489960" y="1788163"/>
            <a:ext cx="10972800" cy="4325112"/>
          </a:xfrm>
        </p:spPr>
        <p:txBody>
          <a:bodyPr/>
          <a:lstStyle/>
          <a:p>
            <a:r>
              <a:rPr lang="en-US" dirty="0"/>
              <a:t>Virtual attendees please sign in via chat or send email to </a:t>
            </a:r>
            <a:r>
              <a:rPr lang="en-US" dirty="0">
                <a:hlinkClick r:id="rId3"/>
              </a:rPr>
              <a:t>Megan.Craft@dph.ga.gov</a:t>
            </a:r>
            <a:r>
              <a:rPr lang="en-US" dirty="0"/>
              <a:t> </a:t>
            </a:r>
          </a:p>
          <a:p>
            <a:endParaRPr lang="en-US" dirty="0"/>
          </a:p>
        </p:txBody>
      </p:sp>
      <p:pic>
        <p:nvPicPr>
          <p:cNvPr id="5" name="Picture 4">
            <a:extLst>
              <a:ext uri="{FF2B5EF4-FFF2-40B4-BE49-F238E27FC236}">
                <a16:creationId xmlns:a16="http://schemas.microsoft.com/office/drawing/2014/main" id="{6D4794F2-B659-B011-97C0-60D4FCCD29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343303"/>
            <a:ext cx="1327831" cy="1330962"/>
          </a:xfrm>
          <a:prstGeom prst="rect">
            <a:avLst/>
          </a:prstGeom>
        </p:spPr>
      </p:pic>
      <p:sp>
        <p:nvSpPr>
          <p:cNvPr id="6" name="TextBox 5">
            <a:extLst>
              <a:ext uri="{FF2B5EF4-FFF2-40B4-BE49-F238E27FC236}">
                <a16:creationId xmlns:a16="http://schemas.microsoft.com/office/drawing/2014/main" id="{A25BF8E9-5736-EB43-AA96-3C008FADCDE1}"/>
              </a:ext>
            </a:extLst>
          </p:cNvPr>
          <p:cNvSpPr txBox="1"/>
          <p:nvPr/>
        </p:nvSpPr>
        <p:spPr>
          <a:xfrm>
            <a:off x="1327831" y="5857799"/>
            <a:ext cx="5092560" cy="461665"/>
          </a:xfrm>
          <a:prstGeom prst="rect">
            <a:avLst/>
          </a:prstGeom>
          <a:noFill/>
        </p:spPr>
        <p:txBody>
          <a:bodyPr wrap="square" rtlCol="0">
            <a:spAutoFit/>
          </a:bodyPr>
          <a:lstStyle/>
          <a:p>
            <a:r>
              <a:rPr lang="en-US" sz="2400" dirty="0">
                <a:solidFill>
                  <a:schemeClr val="accent2">
                    <a:lumMod val="50000"/>
                  </a:schemeClr>
                </a:solidFill>
              </a:rPr>
              <a:t>Region H Healthcare Coalition</a:t>
            </a:r>
          </a:p>
        </p:txBody>
      </p:sp>
      <p:cxnSp>
        <p:nvCxnSpPr>
          <p:cNvPr id="9" name="Straight Connector 8">
            <a:extLst>
              <a:ext uri="{FF2B5EF4-FFF2-40B4-BE49-F238E27FC236}">
                <a16:creationId xmlns:a16="http://schemas.microsoft.com/office/drawing/2014/main" id="{9C4626E3-17E1-AD1C-D44A-6F2E9D0C5CB0}"/>
              </a:ext>
            </a:extLst>
          </p:cNvPr>
          <p:cNvCxnSpPr>
            <a:cxnSpLocks/>
          </p:cNvCxnSpPr>
          <p:nvPr/>
        </p:nvCxnSpPr>
        <p:spPr>
          <a:xfrm>
            <a:off x="0" y="5255663"/>
            <a:ext cx="121179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366CC69-0730-18DB-5837-E0D55F3396A8}"/>
              </a:ext>
            </a:extLst>
          </p:cNvPr>
          <p:cNvCxnSpPr>
            <a:cxnSpLocks/>
          </p:cNvCxnSpPr>
          <p:nvPr/>
        </p:nvCxnSpPr>
        <p:spPr>
          <a:xfrm>
            <a:off x="0" y="6813846"/>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3EB4662-E559-6D54-F9EF-1C5A022237DE}"/>
              </a:ext>
            </a:extLst>
          </p:cNvPr>
          <p:cNvCxnSpPr>
            <a:cxnSpLocks/>
          </p:cNvCxnSpPr>
          <p:nvPr/>
        </p:nvCxnSpPr>
        <p:spPr>
          <a:xfrm>
            <a:off x="1" y="5335847"/>
            <a:ext cx="121179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5082658-16A4-D6D8-51E6-5E69DCDD4AE8}"/>
              </a:ext>
            </a:extLst>
          </p:cNvPr>
          <p:cNvCxnSpPr>
            <a:cxnSpLocks/>
          </p:cNvCxnSpPr>
          <p:nvPr/>
        </p:nvCxnSpPr>
        <p:spPr>
          <a:xfrm>
            <a:off x="0" y="6744055"/>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8124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6259"/>
            <a:ext cx="10972800" cy="1066800"/>
          </a:xfrm>
        </p:spPr>
        <p:txBody>
          <a:bodyPr/>
          <a:lstStyle/>
          <a:p>
            <a:r>
              <a:rPr lang="en-US" dirty="0"/>
              <a:t>Updates</a:t>
            </a:r>
          </a:p>
        </p:txBody>
      </p:sp>
      <p:sp>
        <p:nvSpPr>
          <p:cNvPr id="3" name="Content Placeholder 2"/>
          <p:cNvSpPr>
            <a:spLocks noGrp="1"/>
          </p:cNvSpPr>
          <p:nvPr>
            <p:ph idx="1"/>
          </p:nvPr>
        </p:nvSpPr>
        <p:spPr>
          <a:xfrm>
            <a:off x="472869" y="1430788"/>
            <a:ext cx="10972800" cy="4325112"/>
          </a:xfrm>
        </p:spPr>
        <p:txBody>
          <a:bodyPr/>
          <a:lstStyle/>
          <a:p>
            <a:pPr marL="342900" indent="-342900">
              <a:buFont typeface="Arial" panose="020B0604020202020204" pitchFamily="34" charset="0"/>
              <a:buChar char="•"/>
            </a:pPr>
            <a:r>
              <a:rPr lang="en-US" sz="2800" dirty="0"/>
              <a:t>Georgia Project First Line</a:t>
            </a:r>
          </a:p>
          <a:p>
            <a:pPr marL="342900" indent="-342900">
              <a:buFont typeface="Arial" panose="020B0604020202020204" pitchFamily="34" charset="0"/>
              <a:buChar char="•"/>
            </a:pPr>
            <a:r>
              <a:rPr lang="en-US" sz="2800" dirty="0"/>
              <a:t>EMA</a:t>
            </a:r>
          </a:p>
          <a:p>
            <a:pPr marL="342900" indent="-342900">
              <a:buFont typeface="Arial" panose="020B0604020202020204" pitchFamily="34" charset="0"/>
              <a:buChar char="•"/>
            </a:pPr>
            <a:r>
              <a:rPr lang="en-US" sz="2800" dirty="0"/>
              <a:t>EMS</a:t>
            </a:r>
          </a:p>
          <a:p>
            <a:pPr marL="342900" indent="-342900">
              <a:buFont typeface="Arial" panose="020B0604020202020204" pitchFamily="34" charset="0"/>
              <a:buChar char="•"/>
            </a:pPr>
            <a:r>
              <a:rPr lang="en-US" sz="2800" dirty="0"/>
              <a:t>Epidemiology</a:t>
            </a:r>
          </a:p>
          <a:p>
            <a:pPr marL="342900" indent="-342900">
              <a:buFont typeface="Arial" panose="020B0604020202020204" pitchFamily="34" charset="0"/>
              <a:buChar char="•"/>
            </a:pPr>
            <a:r>
              <a:rPr lang="en-US" sz="2800" dirty="0"/>
              <a:t>State Partners </a:t>
            </a:r>
          </a:p>
          <a:p>
            <a:pPr marL="342900" indent="-342900">
              <a:buFont typeface="Arial" panose="020B0604020202020204" pitchFamily="34" charset="0"/>
              <a:buChar char="•"/>
            </a:pPr>
            <a:r>
              <a:rPr lang="en-US" sz="2800" dirty="0"/>
              <a:t>NOAA Hurricane Season </a:t>
            </a:r>
          </a:p>
          <a:p>
            <a:pPr marL="342900" indent="-342900">
              <a:buFont typeface="Arial" panose="020B0604020202020204" pitchFamily="34" charset="0"/>
              <a:buChar char="•"/>
            </a:pPr>
            <a:r>
              <a:rPr lang="en-US" sz="2800" dirty="0"/>
              <a:t>Coalition Updates</a:t>
            </a:r>
          </a:p>
          <a:p>
            <a:endParaRPr lang="en-US" dirty="0"/>
          </a:p>
        </p:txBody>
      </p:sp>
      <p:pic>
        <p:nvPicPr>
          <p:cNvPr id="5" name="Picture 4">
            <a:extLst>
              <a:ext uri="{FF2B5EF4-FFF2-40B4-BE49-F238E27FC236}">
                <a16:creationId xmlns:a16="http://schemas.microsoft.com/office/drawing/2014/main" id="{6D4794F2-B659-B011-97C0-60D4FCCD29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71779"/>
            <a:ext cx="1387512" cy="1390784"/>
          </a:xfrm>
          <a:prstGeom prst="rect">
            <a:avLst/>
          </a:prstGeom>
        </p:spPr>
      </p:pic>
      <p:sp>
        <p:nvSpPr>
          <p:cNvPr id="6" name="TextBox 5">
            <a:extLst>
              <a:ext uri="{FF2B5EF4-FFF2-40B4-BE49-F238E27FC236}">
                <a16:creationId xmlns:a16="http://schemas.microsoft.com/office/drawing/2014/main" id="{A25BF8E9-5736-EB43-AA96-3C008FADCDE1}"/>
              </a:ext>
            </a:extLst>
          </p:cNvPr>
          <p:cNvSpPr txBox="1"/>
          <p:nvPr/>
        </p:nvSpPr>
        <p:spPr>
          <a:xfrm>
            <a:off x="1387512" y="5788312"/>
            <a:ext cx="5092560" cy="461665"/>
          </a:xfrm>
          <a:prstGeom prst="rect">
            <a:avLst/>
          </a:prstGeom>
          <a:noFill/>
        </p:spPr>
        <p:txBody>
          <a:bodyPr wrap="square" rtlCol="0">
            <a:spAutoFit/>
          </a:bodyPr>
          <a:lstStyle/>
          <a:p>
            <a:r>
              <a:rPr lang="en-US" sz="2400" dirty="0">
                <a:solidFill>
                  <a:schemeClr val="accent2">
                    <a:lumMod val="50000"/>
                  </a:schemeClr>
                </a:solidFill>
              </a:rPr>
              <a:t>Region H Healthcare Coalition</a:t>
            </a:r>
          </a:p>
        </p:txBody>
      </p:sp>
      <p:cxnSp>
        <p:nvCxnSpPr>
          <p:cNvPr id="9" name="Straight Connector 8">
            <a:extLst>
              <a:ext uri="{FF2B5EF4-FFF2-40B4-BE49-F238E27FC236}">
                <a16:creationId xmlns:a16="http://schemas.microsoft.com/office/drawing/2014/main" id="{9C4626E3-17E1-AD1C-D44A-6F2E9D0C5CB0}"/>
              </a:ext>
            </a:extLst>
          </p:cNvPr>
          <p:cNvCxnSpPr>
            <a:cxnSpLocks/>
          </p:cNvCxnSpPr>
          <p:nvPr/>
        </p:nvCxnSpPr>
        <p:spPr>
          <a:xfrm>
            <a:off x="0" y="5170205"/>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366CC69-0730-18DB-5837-E0D55F3396A8}"/>
              </a:ext>
            </a:extLst>
          </p:cNvPr>
          <p:cNvCxnSpPr>
            <a:cxnSpLocks/>
          </p:cNvCxnSpPr>
          <p:nvPr/>
        </p:nvCxnSpPr>
        <p:spPr>
          <a:xfrm>
            <a:off x="0" y="6813846"/>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3EB4662-E559-6D54-F9EF-1C5A022237DE}"/>
              </a:ext>
            </a:extLst>
          </p:cNvPr>
          <p:cNvCxnSpPr>
            <a:cxnSpLocks/>
          </p:cNvCxnSpPr>
          <p:nvPr/>
        </p:nvCxnSpPr>
        <p:spPr>
          <a:xfrm>
            <a:off x="1" y="5247232"/>
            <a:ext cx="121919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5082658-16A4-D6D8-51E6-5E69DCDD4AE8}"/>
              </a:ext>
            </a:extLst>
          </p:cNvPr>
          <p:cNvCxnSpPr>
            <a:cxnSpLocks/>
          </p:cNvCxnSpPr>
          <p:nvPr/>
        </p:nvCxnSpPr>
        <p:spPr>
          <a:xfrm>
            <a:off x="0" y="6744055"/>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189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6259"/>
            <a:ext cx="10972800" cy="1066800"/>
          </a:xfrm>
        </p:spPr>
        <p:txBody>
          <a:bodyPr/>
          <a:lstStyle/>
          <a:p>
            <a:r>
              <a:rPr lang="en-US" dirty="0"/>
              <a:t>2021-2022 Budget</a:t>
            </a:r>
          </a:p>
        </p:txBody>
      </p:sp>
      <p:sp>
        <p:nvSpPr>
          <p:cNvPr id="3" name="Content Placeholder 2"/>
          <p:cNvSpPr>
            <a:spLocks noGrp="1"/>
          </p:cNvSpPr>
          <p:nvPr>
            <p:ph idx="1"/>
          </p:nvPr>
        </p:nvSpPr>
        <p:spPr>
          <a:xfrm>
            <a:off x="472869" y="1430788"/>
            <a:ext cx="10972800" cy="4325112"/>
          </a:xfrm>
        </p:spPr>
        <p:txBody>
          <a:bodyPr/>
          <a:lstStyle/>
          <a:p>
            <a:pPr marL="342900" indent="-342900">
              <a:buFont typeface="Arial" panose="020B0604020202020204" pitchFamily="34" charset="0"/>
              <a:buChar char="•"/>
            </a:pPr>
            <a:r>
              <a:rPr lang="en-US" dirty="0"/>
              <a:t>Burn Trauma kits are still waiting on the last item (IV fluid warmers) to arrive then they will be complete and ready to hand out. Hospitals will receive first, then EMS.</a:t>
            </a:r>
          </a:p>
          <a:p>
            <a:pPr marL="342900" indent="-342900">
              <a:buFont typeface="Arial" panose="020B0604020202020204" pitchFamily="34" charset="0"/>
              <a:buChar char="•"/>
            </a:pPr>
            <a:r>
              <a:rPr lang="en-US" dirty="0"/>
              <a:t>We spent all our carryover funds as well as our COVID funds! </a:t>
            </a:r>
          </a:p>
          <a:p>
            <a:pPr marL="342900" indent="-342900">
              <a:buFont typeface="Arial" panose="020B0604020202020204" pitchFamily="34" charset="0"/>
              <a:buChar char="•"/>
            </a:pPr>
            <a:r>
              <a:rPr lang="en-US" dirty="0"/>
              <a:t>Purchased lanterns for all our nursing homes to add onto your emergency light kits that you received a couple years back. </a:t>
            </a:r>
          </a:p>
          <a:p>
            <a:endParaRPr lang="en-US" dirty="0"/>
          </a:p>
        </p:txBody>
      </p:sp>
      <p:pic>
        <p:nvPicPr>
          <p:cNvPr id="5" name="Picture 4">
            <a:extLst>
              <a:ext uri="{FF2B5EF4-FFF2-40B4-BE49-F238E27FC236}">
                <a16:creationId xmlns:a16="http://schemas.microsoft.com/office/drawing/2014/main" id="{6D4794F2-B659-B011-97C0-60D4FCCD29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71779"/>
            <a:ext cx="1387512" cy="1390784"/>
          </a:xfrm>
          <a:prstGeom prst="rect">
            <a:avLst/>
          </a:prstGeom>
        </p:spPr>
      </p:pic>
      <p:sp>
        <p:nvSpPr>
          <p:cNvPr id="6" name="TextBox 5">
            <a:extLst>
              <a:ext uri="{FF2B5EF4-FFF2-40B4-BE49-F238E27FC236}">
                <a16:creationId xmlns:a16="http://schemas.microsoft.com/office/drawing/2014/main" id="{A25BF8E9-5736-EB43-AA96-3C008FADCDE1}"/>
              </a:ext>
            </a:extLst>
          </p:cNvPr>
          <p:cNvSpPr txBox="1"/>
          <p:nvPr/>
        </p:nvSpPr>
        <p:spPr>
          <a:xfrm>
            <a:off x="1387512" y="5788312"/>
            <a:ext cx="5092560" cy="461665"/>
          </a:xfrm>
          <a:prstGeom prst="rect">
            <a:avLst/>
          </a:prstGeom>
          <a:noFill/>
        </p:spPr>
        <p:txBody>
          <a:bodyPr wrap="square" rtlCol="0">
            <a:spAutoFit/>
          </a:bodyPr>
          <a:lstStyle/>
          <a:p>
            <a:r>
              <a:rPr lang="en-US" sz="2400" dirty="0">
                <a:solidFill>
                  <a:schemeClr val="accent2">
                    <a:lumMod val="50000"/>
                  </a:schemeClr>
                </a:solidFill>
              </a:rPr>
              <a:t>Region H Healthcare Coalition</a:t>
            </a:r>
          </a:p>
        </p:txBody>
      </p:sp>
      <p:cxnSp>
        <p:nvCxnSpPr>
          <p:cNvPr id="9" name="Straight Connector 8">
            <a:extLst>
              <a:ext uri="{FF2B5EF4-FFF2-40B4-BE49-F238E27FC236}">
                <a16:creationId xmlns:a16="http://schemas.microsoft.com/office/drawing/2014/main" id="{9C4626E3-17E1-AD1C-D44A-6F2E9D0C5CB0}"/>
              </a:ext>
            </a:extLst>
          </p:cNvPr>
          <p:cNvCxnSpPr>
            <a:cxnSpLocks/>
          </p:cNvCxnSpPr>
          <p:nvPr/>
        </p:nvCxnSpPr>
        <p:spPr>
          <a:xfrm>
            <a:off x="0" y="5170205"/>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366CC69-0730-18DB-5837-E0D55F3396A8}"/>
              </a:ext>
            </a:extLst>
          </p:cNvPr>
          <p:cNvCxnSpPr>
            <a:cxnSpLocks/>
          </p:cNvCxnSpPr>
          <p:nvPr/>
        </p:nvCxnSpPr>
        <p:spPr>
          <a:xfrm>
            <a:off x="0" y="6813846"/>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3EB4662-E559-6D54-F9EF-1C5A022237DE}"/>
              </a:ext>
            </a:extLst>
          </p:cNvPr>
          <p:cNvCxnSpPr>
            <a:cxnSpLocks/>
          </p:cNvCxnSpPr>
          <p:nvPr/>
        </p:nvCxnSpPr>
        <p:spPr>
          <a:xfrm>
            <a:off x="1" y="5247232"/>
            <a:ext cx="121919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5082658-16A4-D6D8-51E6-5E69DCDD4AE8}"/>
              </a:ext>
            </a:extLst>
          </p:cNvPr>
          <p:cNvCxnSpPr>
            <a:cxnSpLocks/>
          </p:cNvCxnSpPr>
          <p:nvPr/>
        </p:nvCxnSpPr>
        <p:spPr>
          <a:xfrm>
            <a:off x="0" y="6744055"/>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09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6259"/>
            <a:ext cx="10972800" cy="1066800"/>
          </a:xfrm>
        </p:spPr>
        <p:txBody>
          <a:bodyPr/>
          <a:lstStyle/>
          <a:p>
            <a:r>
              <a:rPr lang="en-US" dirty="0"/>
              <a:t>2022-2023 Budget</a:t>
            </a:r>
          </a:p>
        </p:txBody>
      </p:sp>
      <p:sp>
        <p:nvSpPr>
          <p:cNvPr id="3" name="Content Placeholder 2"/>
          <p:cNvSpPr>
            <a:spLocks noGrp="1"/>
          </p:cNvSpPr>
          <p:nvPr>
            <p:ph idx="1"/>
          </p:nvPr>
        </p:nvSpPr>
        <p:spPr>
          <a:xfrm>
            <a:off x="472869" y="1430788"/>
            <a:ext cx="10972800" cy="4325112"/>
          </a:xfrm>
        </p:spPr>
        <p:txBody>
          <a:bodyPr/>
          <a:lstStyle/>
          <a:p>
            <a:pPr marL="342900" indent="-342900">
              <a:buFont typeface="Arial" panose="020B0604020202020204" pitchFamily="34" charset="0"/>
              <a:buChar char="•"/>
            </a:pPr>
            <a:r>
              <a:rPr lang="en-US" dirty="0"/>
              <a:t>The focus for next year was supposed to be Chemical but has been changed to Radiation as of yesterday. </a:t>
            </a:r>
          </a:p>
          <a:p>
            <a:pPr marL="342900" indent="-342900">
              <a:buFont typeface="Arial" panose="020B0604020202020204" pitchFamily="34" charset="0"/>
              <a:buChar char="•"/>
            </a:pPr>
            <a:r>
              <a:rPr lang="en-US" dirty="0"/>
              <a:t>Please submit any Radiation ideas to me. </a:t>
            </a:r>
          </a:p>
          <a:p>
            <a:pPr marL="342900" indent="-342900">
              <a:buFont typeface="Arial" panose="020B0604020202020204" pitchFamily="34" charset="0"/>
              <a:buChar char="•"/>
            </a:pPr>
            <a:r>
              <a:rPr lang="en-US" dirty="0"/>
              <a:t>Budget template is due to the state June 3rd with budget being level funding at $152,000. </a:t>
            </a:r>
          </a:p>
          <a:p>
            <a:endParaRPr lang="en-US" dirty="0"/>
          </a:p>
        </p:txBody>
      </p:sp>
      <p:pic>
        <p:nvPicPr>
          <p:cNvPr id="5" name="Picture 4">
            <a:extLst>
              <a:ext uri="{FF2B5EF4-FFF2-40B4-BE49-F238E27FC236}">
                <a16:creationId xmlns:a16="http://schemas.microsoft.com/office/drawing/2014/main" id="{6D4794F2-B659-B011-97C0-60D4FCCD29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71779"/>
            <a:ext cx="1387512" cy="1390784"/>
          </a:xfrm>
          <a:prstGeom prst="rect">
            <a:avLst/>
          </a:prstGeom>
        </p:spPr>
      </p:pic>
      <p:sp>
        <p:nvSpPr>
          <p:cNvPr id="6" name="TextBox 5">
            <a:extLst>
              <a:ext uri="{FF2B5EF4-FFF2-40B4-BE49-F238E27FC236}">
                <a16:creationId xmlns:a16="http://schemas.microsoft.com/office/drawing/2014/main" id="{A25BF8E9-5736-EB43-AA96-3C008FADCDE1}"/>
              </a:ext>
            </a:extLst>
          </p:cNvPr>
          <p:cNvSpPr txBox="1"/>
          <p:nvPr/>
        </p:nvSpPr>
        <p:spPr>
          <a:xfrm>
            <a:off x="1387512" y="5788312"/>
            <a:ext cx="5092560" cy="461665"/>
          </a:xfrm>
          <a:prstGeom prst="rect">
            <a:avLst/>
          </a:prstGeom>
          <a:noFill/>
        </p:spPr>
        <p:txBody>
          <a:bodyPr wrap="square" rtlCol="0">
            <a:spAutoFit/>
          </a:bodyPr>
          <a:lstStyle/>
          <a:p>
            <a:r>
              <a:rPr lang="en-US" sz="2400" dirty="0">
                <a:solidFill>
                  <a:schemeClr val="accent2">
                    <a:lumMod val="50000"/>
                  </a:schemeClr>
                </a:solidFill>
              </a:rPr>
              <a:t>Region H Healthcare Coalition</a:t>
            </a:r>
          </a:p>
        </p:txBody>
      </p:sp>
      <p:cxnSp>
        <p:nvCxnSpPr>
          <p:cNvPr id="9" name="Straight Connector 8">
            <a:extLst>
              <a:ext uri="{FF2B5EF4-FFF2-40B4-BE49-F238E27FC236}">
                <a16:creationId xmlns:a16="http://schemas.microsoft.com/office/drawing/2014/main" id="{9C4626E3-17E1-AD1C-D44A-6F2E9D0C5CB0}"/>
              </a:ext>
            </a:extLst>
          </p:cNvPr>
          <p:cNvCxnSpPr>
            <a:cxnSpLocks/>
          </p:cNvCxnSpPr>
          <p:nvPr/>
        </p:nvCxnSpPr>
        <p:spPr>
          <a:xfrm>
            <a:off x="0" y="5170205"/>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366CC69-0730-18DB-5837-E0D55F3396A8}"/>
              </a:ext>
            </a:extLst>
          </p:cNvPr>
          <p:cNvCxnSpPr>
            <a:cxnSpLocks/>
          </p:cNvCxnSpPr>
          <p:nvPr/>
        </p:nvCxnSpPr>
        <p:spPr>
          <a:xfrm>
            <a:off x="0" y="6813846"/>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3EB4662-E559-6D54-F9EF-1C5A022237DE}"/>
              </a:ext>
            </a:extLst>
          </p:cNvPr>
          <p:cNvCxnSpPr>
            <a:cxnSpLocks/>
          </p:cNvCxnSpPr>
          <p:nvPr/>
        </p:nvCxnSpPr>
        <p:spPr>
          <a:xfrm>
            <a:off x="1" y="5247232"/>
            <a:ext cx="121919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5082658-16A4-D6D8-51E6-5E69DCDD4AE8}"/>
              </a:ext>
            </a:extLst>
          </p:cNvPr>
          <p:cNvCxnSpPr>
            <a:cxnSpLocks/>
          </p:cNvCxnSpPr>
          <p:nvPr/>
        </p:nvCxnSpPr>
        <p:spPr>
          <a:xfrm>
            <a:off x="0" y="6744055"/>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19905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6259"/>
            <a:ext cx="10972800" cy="1066800"/>
          </a:xfrm>
        </p:spPr>
        <p:txBody>
          <a:bodyPr/>
          <a:lstStyle/>
          <a:p>
            <a:r>
              <a:rPr lang="en-US" b="1" dirty="0"/>
              <a:t>Conferences/Meetings/Exercises/Trainings </a:t>
            </a:r>
            <a:endParaRPr lang="en-US" dirty="0"/>
          </a:p>
        </p:txBody>
      </p:sp>
      <p:sp>
        <p:nvSpPr>
          <p:cNvPr id="3" name="Content Placeholder 2"/>
          <p:cNvSpPr>
            <a:spLocks noGrp="1"/>
          </p:cNvSpPr>
          <p:nvPr>
            <p:ph idx="1"/>
          </p:nvPr>
        </p:nvSpPr>
        <p:spPr>
          <a:xfrm>
            <a:off x="76912" y="1153685"/>
            <a:ext cx="12191999" cy="4602215"/>
          </a:xfrm>
        </p:spPr>
        <p:txBody>
          <a:bodyPr>
            <a:normAutofit/>
          </a:bodyPr>
          <a:lstStyle/>
          <a:p>
            <a:pPr marL="109728" indent="0">
              <a:buNone/>
            </a:pPr>
            <a:r>
              <a:rPr lang="en-US" b="1" dirty="0"/>
              <a:t>EVENT 		DATES</a:t>
            </a:r>
            <a:r>
              <a:rPr lang="en-US" dirty="0"/>
              <a:t>	          	</a:t>
            </a:r>
            <a:r>
              <a:rPr lang="en-US" b="1" dirty="0"/>
              <a:t>LOCATIONS</a:t>
            </a:r>
            <a:r>
              <a:rPr lang="en-US" dirty="0"/>
              <a:t>			</a:t>
            </a:r>
            <a:r>
              <a:rPr lang="en-US" b="1" dirty="0"/>
              <a:t>SIGN UP</a:t>
            </a:r>
          </a:p>
          <a:p>
            <a:pPr marL="109728" indent="0">
              <a:buNone/>
            </a:pPr>
            <a:r>
              <a:rPr lang="en-US" dirty="0"/>
              <a:t>Hurricane Conf     May 8-13		Palm Beach, FL		2 people there now </a:t>
            </a:r>
          </a:p>
          <a:p>
            <a:pPr marL="109728" indent="0">
              <a:buNone/>
            </a:pPr>
            <a:r>
              <a:rPr lang="en-US" dirty="0"/>
              <a:t>STB training		TBD			TBD </a:t>
            </a:r>
          </a:p>
          <a:p>
            <a:pPr marL="109728" indent="0">
              <a:buNone/>
            </a:pPr>
            <a:r>
              <a:rPr lang="en-US" dirty="0"/>
              <a:t>Burn TTX		TBD</a:t>
            </a:r>
          </a:p>
          <a:p>
            <a:pPr marL="109728" indent="0">
              <a:buNone/>
            </a:pPr>
            <a:r>
              <a:rPr lang="en-US" b="1" dirty="0"/>
              <a:t>MRSE 		Postponed to 2023</a:t>
            </a:r>
          </a:p>
          <a:p>
            <a:endParaRPr lang="en-US" dirty="0"/>
          </a:p>
        </p:txBody>
      </p:sp>
      <p:pic>
        <p:nvPicPr>
          <p:cNvPr id="5" name="Picture 4">
            <a:extLst>
              <a:ext uri="{FF2B5EF4-FFF2-40B4-BE49-F238E27FC236}">
                <a16:creationId xmlns:a16="http://schemas.microsoft.com/office/drawing/2014/main" id="{6D4794F2-B659-B011-97C0-60D4FCCD29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10" y="5283481"/>
            <a:ext cx="1387512" cy="1390784"/>
          </a:xfrm>
          <a:prstGeom prst="rect">
            <a:avLst/>
          </a:prstGeom>
        </p:spPr>
      </p:pic>
      <p:sp>
        <p:nvSpPr>
          <p:cNvPr id="6" name="TextBox 5">
            <a:extLst>
              <a:ext uri="{FF2B5EF4-FFF2-40B4-BE49-F238E27FC236}">
                <a16:creationId xmlns:a16="http://schemas.microsoft.com/office/drawing/2014/main" id="{A25BF8E9-5736-EB43-AA96-3C008FADCDE1}"/>
              </a:ext>
            </a:extLst>
          </p:cNvPr>
          <p:cNvSpPr txBox="1"/>
          <p:nvPr/>
        </p:nvSpPr>
        <p:spPr>
          <a:xfrm>
            <a:off x="1455878" y="5788312"/>
            <a:ext cx="5092560" cy="461665"/>
          </a:xfrm>
          <a:prstGeom prst="rect">
            <a:avLst/>
          </a:prstGeom>
          <a:noFill/>
        </p:spPr>
        <p:txBody>
          <a:bodyPr wrap="square" rtlCol="0">
            <a:spAutoFit/>
          </a:bodyPr>
          <a:lstStyle/>
          <a:p>
            <a:r>
              <a:rPr lang="en-US" sz="2400" dirty="0">
                <a:solidFill>
                  <a:schemeClr val="accent2">
                    <a:lumMod val="50000"/>
                  </a:schemeClr>
                </a:solidFill>
              </a:rPr>
              <a:t>Region H Healthcare Coalition</a:t>
            </a:r>
          </a:p>
        </p:txBody>
      </p:sp>
      <p:cxnSp>
        <p:nvCxnSpPr>
          <p:cNvPr id="9" name="Straight Connector 8">
            <a:extLst>
              <a:ext uri="{FF2B5EF4-FFF2-40B4-BE49-F238E27FC236}">
                <a16:creationId xmlns:a16="http://schemas.microsoft.com/office/drawing/2014/main" id="{9C4626E3-17E1-AD1C-D44A-6F2E9D0C5CB0}"/>
              </a:ext>
            </a:extLst>
          </p:cNvPr>
          <p:cNvCxnSpPr>
            <a:cxnSpLocks/>
          </p:cNvCxnSpPr>
          <p:nvPr/>
        </p:nvCxnSpPr>
        <p:spPr>
          <a:xfrm>
            <a:off x="0" y="5170205"/>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366CC69-0730-18DB-5837-E0D55F3396A8}"/>
              </a:ext>
            </a:extLst>
          </p:cNvPr>
          <p:cNvCxnSpPr>
            <a:cxnSpLocks/>
          </p:cNvCxnSpPr>
          <p:nvPr/>
        </p:nvCxnSpPr>
        <p:spPr>
          <a:xfrm>
            <a:off x="0" y="6813846"/>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3EB4662-E559-6D54-F9EF-1C5A022237DE}"/>
              </a:ext>
            </a:extLst>
          </p:cNvPr>
          <p:cNvCxnSpPr>
            <a:cxnSpLocks/>
          </p:cNvCxnSpPr>
          <p:nvPr/>
        </p:nvCxnSpPr>
        <p:spPr>
          <a:xfrm>
            <a:off x="1" y="5247232"/>
            <a:ext cx="121919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5082658-16A4-D6D8-51E6-5E69DCDD4AE8}"/>
              </a:ext>
            </a:extLst>
          </p:cNvPr>
          <p:cNvCxnSpPr>
            <a:cxnSpLocks/>
          </p:cNvCxnSpPr>
          <p:nvPr/>
        </p:nvCxnSpPr>
        <p:spPr>
          <a:xfrm>
            <a:off x="0" y="6744055"/>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921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6259"/>
            <a:ext cx="10972800" cy="1066800"/>
          </a:xfrm>
        </p:spPr>
        <p:txBody>
          <a:bodyPr/>
          <a:lstStyle/>
          <a:p>
            <a:r>
              <a:rPr lang="en-US" b="1" dirty="0"/>
              <a:t>Conferences/Meetings/Exercises/Trainings </a:t>
            </a:r>
            <a:endParaRPr lang="en-US" dirty="0"/>
          </a:p>
        </p:txBody>
      </p:sp>
      <p:pic>
        <p:nvPicPr>
          <p:cNvPr id="7" name="Content Placeholder 6">
            <a:extLst>
              <a:ext uri="{FF2B5EF4-FFF2-40B4-BE49-F238E27FC236}">
                <a16:creationId xmlns:a16="http://schemas.microsoft.com/office/drawing/2014/main" id="{C8ED9F28-CAC3-C2F6-E31E-E1FDC87F1FAF}"/>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33599"/>
          <a:stretch/>
        </p:blipFill>
        <p:spPr>
          <a:xfrm>
            <a:off x="244002" y="1174200"/>
            <a:ext cx="7951220" cy="3959756"/>
          </a:xfrm>
        </p:spPr>
      </p:pic>
      <p:pic>
        <p:nvPicPr>
          <p:cNvPr id="5" name="Picture 4">
            <a:extLst>
              <a:ext uri="{FF2B5EF4-FFF2-40B4-BE49-F238E27FC236}">
                <a16:creationId xmlns:a16="http://schemas.microsoft.com/office/drawing/2014/main" id="{6D4794F2-B659-B011-97C0-60D4FCCD29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10" y="5283481"/>
            <a:ext cx="1387512" cy="1390784"/>
          </a:xfrm>
          <a:prstGeom prst="rect">
            <a:avLst/>
          </a:prstGeom>
        </p:spPr>
      </p:pic>
      <p:sp>
        <p:nvSpPr>
          <p:cNvPr id="6" name="TextBox 5">
            <a:extLst>
              <a:ext uri="{FF2B5EF4-FFF2-40B4-BE49-F238E27FC236}">
                <a16:creationId xmlns:a16="http://schemas.microsoft.com/office/drawing/2014/main" id="{A25BF8E9-5736-EB43-AA96-3C008FADCDE1}"/>
              </a:ext>
            </a:extLst>
          </p:cNvPr>
          <p:cNvSpPr txBox="1"/>
          <p:nvPr/>
        </p:nvSpPr>
        <p:spPr>
          <a:xfrm>
            <a:off x="1455878" y="5788312"/>
            <a:ext cx="5092560" cy="461665"/>
          </a:xfrm>
          <a:prstGeom prst="rect">
            <a:avLst/>
          </a:prstGeom>
          <a:noFill/>
        </p:spPr>
        <p:txBody>
          <a:bodyPr wrap="square" rtlCol="0">
            <a:spAutoFit/>
          </a:bodyPr>
          <a:lstStyle/>
          <a:p>
            <a:r>
              <a:rPr lang="en-US" sz="2400" dirty="0">
                <a:solidFill>
                  <a:schemeClr val="accent2">
                    <a:lumMod val="50000"/>
                  </a:schemeClr>
                </a:solidFill>
              </a:rPr>
              <a:t>Region H Healthcare Coalition</a:t>
            </a:r>
          </a:p>
        </p:txBody>
      </p:sp>
      <p:cxnSp>
        <p:nvCxnSpPr>
          <p:cNvPr id="9" name="Straight Connector 8">
            <a:extLst>
              <a:ext uri="{FF2B5EF4-FFF2-40B4-BE49-F238E27FC236}">
                <a16:creationId xmlns:a16="http://schemas.microsoft.com/office/drawing/2014/main" id="{9C4626E3-17E1-AD1C-D44A-6F2E9D0C5CB0}"/>
              </a:ext>
            </a:extLst>
          </p:cNvPr>
          <p:cNvCxnSpPr>
            <a:cxnSpLocks/>
          </p:cNvCxnSpPr>
          <p:nvPr/>
        </p:nvCxnSpPr>
        <p:spPr>
          <a:xfrm>
            <a:off x="0" y="5170205"/>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366CC69-0730-18DB-5837-E0D55F3396A8}"/>
              </a:ext>
            </a:extLst>
          </p:cNvPr>
          <p:cNvCxnSpPr>
            <a:cxnSpLocks/>
          </p:cNvCxnSpPr>
          <p:nvPr/>
        </p:nvCxnSpPr>
        <p:spPr>
          <a:xfrm>
            <a:off x="0" y="6813846"/>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3EB4662-E559-6D54-F9EF-1C5A022237DE}"/>
              </a:ext>
            </a:extLst>
          </p:cNvPr>
          <p:cNvCxnSpPr>
            <a:cxnSpLocks/>
          </p:cNvCxnSpPr>
          <p:nvPr/>
        </p:nvCxnSpPr>
        <p:spPr>
          <a:xfrm>
            <a:off x="1" y="5247232"/>
            <a:ext cx="121919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5082658-16A4-D6D8-51E6-5E69DCDD4AE8}"/>
              </a:ext>
            </a:extLst>
          </p:cNvPr>
          <p:cNvCxnSpPr>
            <a:cxnSpLocks/>
          </p:cNvCxnSpPr>
          <p:nvPr/>
        </p:nvCxnSpPr>
        <p:spPr>
          <a:xfrm>
            <a:off x="0" y="6744055"/>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8769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6259"/>
            <a:ext cx="10972800" cy="1066800"/>
          </a:xfrm>
        </p:spPr>
        <p:txBody>
          <a:bodyPr/>
          <a:lstStyle/>
          <a:p>
            <a:r>
              <a:rPr lang="en-US" dirty="0"/>
              <a:t>Region H Information &amp; Where to Find it</a:t>
            </a:r>
          </a:p>
        </p:txBody>
      </p:sp>
      <p:sp>
        <p:nvSpPr>
          <p:cNvPr id="3" name="Content Placeholder 2"/>
          <p:cNvSpPr>
            <a:spLocks noGrp="1"/>
          </p:cNvSpPr>
          <p:nvPr>
            <p:ph idx="1"/>
          </p:nvPr>
        </p:nvSpPr>
        <p:spPr>
          <a:xfrm>
            <a:off x="472869" y="1430788"/>
            <a:ext cx="10972800" cy="4325112"/>
          </a:xfrm>
        </p:spPr>
        <p:txBody>
          <a:bodyPr/>
          <a:lstStyle/>
          <a:p>
            <a:pPr marL="342900" indent="-342900">
              <a:buFont typeface="Arial" panose="020B0604020202020204" pitchFamily="34" charset="0"/>
              <a:buChar char="•"/>
            </a:pPr>
            <a:r>
              <a:rPr lang="en-US" dirty="0"/>
              <a:t>Region H Website: </a:t>
            </a:r>
            <a:r>
              <a:rPr lang="en-US" dirty="0">
                <a:hlinkClick r:id="rId3"/>
              </a:rPr>
              <a:t>www.garegionhcoalition.com</a:t>
            </a:r>
            <a:endParaRPr lang="en-US" dirty="0"/>
          </a:p>
          <a:p>
            <a:pPr marL="342900" indent="-342900">
              <a:buFont typeface="Arial" panose="020B0604020202020204" pitchFamily="34" charset="0"/>
              <a:buChar char="•"/>
            </a:pPr>
            <a:r>
              <a:rPr lang="en-US" dirty="0"/>
              <a:t>All information can also be found on GHA911: </a:t>
            </a:r>
            <a:r>
              <a:rPr lang="en-US" b="1" u="sng" dirty="0"/>
              <a:t>gha911.org</a:t>
            </a:r>
          </a:p>
          <a:p>
            <a:pPr marL="342900" indent="-342900">
              <a:buFont typeface="Arial" panose="020B0604020202020204" pitchFamily="34" charset="0"/>
              <a:buChar char="•"/>
            </a:pPr>
            <a:r>
              <a:rPr lang="en-US" dirty="0"/>
              <a:t>Steps: Sign on to GHA911.org </a:t>
            </a:r>
            <a:r>
              <a:rPr lang="en-US" dirty="0">
                <a:sym typeface="Wingdings" panose="05000000000000000000" pitchFamily="2" charset="2"/>
              </a:rPr>
              <a:t> File Library  Regional Coalition Documents  Region H </a:t>
            </a:r>
          </a:p>
          <a:p>
            <a:pPr marL="1028700" lvl="1" indent="-342900"/>
            <a:r>
              <a:rPr lang="en-US" dirty="0">
                <a:sym typeface="Wingdings" panose="05000000000000000000" pitchFamily="2" charset="2"/>
              </a:rPr>
              <a:t>You can find everything on here from plans, trainings, exercises, and all Coalition meeting minutes and documents. </a:t>
            </a:r>
          </a:p>
        </p:txBody>
      </p:sp>
      <p:pic>
        <p:nvPicPr>
          <p:cNvPr id="5" name="Picture 4">
            <a:extLst>
              <a:ext uri="{FF2B5EF4-FFF2-40B4-BE49-F238E27FC236}">
                <a16:creationId xmlns:a16="http://schemas.microsoft.com/office/drawing/2014/main" id="{6D4794F2-B659-B011-97C0-60D4FCCD29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5" y="5279053"/>
            <a:ext cx="1387512" cy="1390784"/>
          </a:xfrm>
          <a:prstGeom prst="rect">
            <a:avLst/>
          </a:prstGeom>
        </p:spPr>
      </p:pic>
      <p:sp>
        <p:nvSpPr>
          <p:cNvPr id="6" name="TextBox 5">
            <a:extLst>
              <a:ext uri="{FF2B5EF4-FFF2-40B4-BE49-F238E27FC236}">
                <a16:creationId xmlns:a16="http://schemas.microsoft.com/office/drawing/2014/main" id="{A25BF8E9-5736-EB43-AA96-3C008FADCDE1}"/>
              </a:ext>
            </a:extLst>
          </p:cNvPr>
          <p:cNvSpPr txBox="1"/>
          <p:nvPr/>
        </p:nvSpPr>
        <p:spPr>
          <a:xfrm>
            <a:off x="1440087" y="5808771"/>
            <a:ext cx="5092560" cy="461665"/>
          </a:xfrm>
          <a:prstGeom prst="rect">
            <a:avLst/>
          </a:prstGeom>
          <a:noFill/>
        </p:spPr>
        <p:txBody>
          <a:bodyPr wrap="square" rtlCol="0">
            <a:spAutoFit/>
          </a:bodyPr>
          <a:lstStyle/>
          <a:p>
            <a:r>
              <a:rPr lang="en-US" sz="2400" dirty="0">
                <a:solidFill>
                  <a:schemeClr val="accent2">
                    <a:lumMod val="50000"/>
                  </a:schemeClr>
                </a:solidFill>
              </a:rPr>
              <a:t>Region H Healthcare Coalition</a:t>
            </a:r>
          </a:p>
        </p:txBody>
      </p:sp>
      <p:cxnSp>
        <p:nvCxnSpPr>
          <p:cNvPr id="9" name="Straight Connector 8">
            <a:extLst>
              <a:ext uri="{FF2B5EF4-FFF2-40B4-BE49-F238E27FC236}">
                <a16:creationId xmlns:a16="http://schemas.microsoft.com/office/drawing/2014/main" id="{9C4626E3-17E1-AD1C-D44A-6F2E9D0C5CB0}"/>
              </a:ext>
            </a:extLst>
          </p:cNvPr>
          <p:cNvCxnSpPr>
            <a:cxnSpLocks/>
          </p:cNvCxnSpPr>
          <p:nvPr/>
        </p:nvCxnSpPr>
        <p:spPr>
          <a:xfrm>
            <a:off x="0" y="5170205"/>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366CC69-0730-18DB-5837-E0D55F3396A8}"/>
              </a:ext>
            </a:extLst>
          </p:cNvPr>
          <p:cNvCxnSpPr>
            <a:cxnSpLocks/>
          </p:cNvCxnSpPr>
          <p:nvPr/>
        </p:nvCxnSpPr>
        <p:spPr>
          <a:xfrm>
            <a:off x="0" y="6813846"/>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3EB4662-E559-6D54-F9EF-1C5A022237DE}"/>
              </a:ext>
            </a:extLst>
          </p:cNvPr>
          <p:cNvCxnSpPr>
            <a:cxnSpLocks/>
          </p:cNvCxnSpPr>
          <p:nvPr/>
        </p:nvCxnSpPr>
        <p:spPr>
          <a:xfrm>
            <a:off x="1" y="5247232"/>
            <a:ext cx="121919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5082658-16A4-D6D8-51E6-5E69DCDD4AE8}"/>
              </a:ext>
            </a:extLst>
          </p:cNvPr>
          <p:cNvCxnSpPr>
            <a:cxnSpLocks/>
          </p:cNvCxnSpPr>
          <p:nvPr/>
        </p:nvCxnSpPr>
        <p:spPr>
          <a:xfrm>
            <a:off x="0" y="6744055"/>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120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6259"/>
            <a:ext cx="10972800" cy="1066800"/>
          </a:xfrm>
        </p:spPr>
        <p:txBody>
          <a:bodyPr/>
          <a:lstStyle/>
          <a:p>
            <a:r>
              <a:rPr lang="en-US" b="1" dirty="0"/>
              <a:t>Region H Leadership               EMA contacts</a:t>
            </a:r>
            <a:endParaRPr lang="en-US" dirty="0"/>
          </a:p>
        </p:txBody>
      </p:sp>
      <p:pic>
        <p:nvPicPr>
          <p:cNvPr id="5" name="Picture 4">
            <a:extLst>
              <a:ext uri="{FF2B5EF4-FFF2-40B4-BE49-F238E27FC236}">
                <a16:creationId xmlns:a16="http://schemas.microsoft.com/office/drawing/2014/main" id="{6D4794F2-B659-B011-97C0-60D4FCCD29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5" y="5279053"/>
            <a:ext cx="1387512" cy="1390784"/>
          </a:xfrm>
          <a:prstGeom prst="rect">
            <a:avLst/>
          </a:prstGeom>
        </p:spPr>
      </p:pic>
      <p:sp>
        <p:nvSpPr>
          <p:cNvPr id="6" name="TextBox 5">
            <a:extLst>
              <a:ext uri="{FF2B5EF4-FFF2-40B4-BE49-F238E27FC236}">
                <a16:creationId xmlns:a16="http://schemas.microsoft.com/office/drawing/2014/main" id="{A25BF8E9-5736-EB43-AA96-3C008FADCDE1}"/>
              </a:ext>
            </a:extLst>
          </p:cNvPr>
          <p:cNvSpPr txBox="1"/>
          <p:nvPr/>
        </p:nvSpPr>
        <p:spPr>
          <a:xfrm>
            <a:off x="1440087" y="5808771"/>
            <a:ext cx="5092560" cy="461665"/>
          </a:xfrm>
          <a:prstGeom prst="rect">
            <a:avLst/>
          </a:prstGeom>
          <a:noFill/>
        </p:spPr>
        <p:txBody>
          <a:bodyPr wrap="square" rtlCol="0">
            <a:spAutoFit/>
          </a:bodyPr>
          <a:lstStyle/>
          <a:p>
            <a:r>
              <a:rPr lang="en-US" sz="2400" dirty="0">
                <a:solidFill>
                  <a:schemeClr val="accent2">
                    <a:lumMod val="50000"/>
                  </a:schemeClr>
                </a:solidFill>
              </a:rPr>
              <a:t>Region H Healthcare Coalition</a:t>
            </a:r>
          </a:p>
        </p:txBody>
      </p:sp>
      <p:cxnSp>
        <p:nvCxnSpPr>
          <p:cNvPr id="9" name="Straight Connector 8">
            <a:extLst>
              <a:ext uri="{FF2B5EF4-FFF2-40B4-BE49-F238E27FC236}">
                <a16:creationId xmlns:a16="http://schemas.microsoft.com/office/drawing/2014/main" id="{9C4626E3-17E1-AD1C-D44A-6F2E9D0C5CB0}"/>
              </a:ext>
            </a:extLst>
          </p:cNvPr>
          <p:cNvCxnSpPr>
            <a:cxnSpLocks/>
          </p:cNvCxnSpPr>
          <p:nvPr/>
        </p:nvCxnSpPr>
        <p:spPr>
          <a:xfrm>
            <a:off x="0" y="5170205"/>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366CC69-0730-18DB-5837-E0D55F3396A8}"/>
              </a:ext>
            </a:extLst>
          </p:cNvPr>
          <p:cNvCxnSpPr>
            <a:cxnSpLocks/>
          </p:cNvCxnSpPr>
          <p:nvPr/>
        </p:nvCxnSpPr>
        <p:spPr>
          <a:xfrm>
            <a:off x="0" y="6813846"/>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3EB4662-E559-6D54-F9EF-1C5A022237DE}"/>
              </a:ext>
            </a:extLst>
          </p:cNvPr>
          <p:cNvCxnSpPr>
            <a:cxnSpLocks/>
          </p:cNvCxnSpPr>
          <p:nvPr/>
        </p:nvCxnSpPr>
        <p:spPr>
          <a:xfrm>
            <a:off x="1" y="5247232"/>
            <a:ext cx="121919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5082658-16A4-D6D8-51E6-5E69DCDD4AE8}"/>
              </a:ext>
            </a:extLst>
          </p:cNvPr>
          <p:cNvCxnSpPr>
            <a:cxnSpLocks/>
          </p:cNvCxnSpPr>
          <p:nvPr/>
        </p:nvCxnSpPr>
        <p:spPr>
          <a:xfrm>
            <a:off x="0" y="6744055"/>
            <a:ext cx="121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Content Placeholder 8">
            <a:extLst>
              <a:ext uri="{FF2B5EF4-FFF2-40B4-BE49-F238E27FC236}">
                <a16:creationId xmlns:a16="http://schemas.microsoft.com/office/drawing/2014/main" id="{F8DC894E-B746-9CBB-C5FA-DAD5D4C82C52}"/>
              </a:ext>
            </a:extLst>
          </p:cNvPr>
          <p:cNvPicPr>
            <a:picLocks noGrp="1" noChangeAspect="1"/>
          </p:cNvPicPr>
          <p:nvPr>
            <p:ph idx="1"/>
          </p:nvPr>
        </p:nvPicPr>
        <p:blipFill rotWithShape="1">
          <a:blip r:embed="rId5"/>
          <a:srcRect r="8820"/>
          <a:stretch/>
        </p:blipFill>
        <p:spPr>
          <a:xfrm>
            <a:off x="76962" y="1874728"/>
            <a:ext cx="5417984" cy="2039112"/>
          </a:xfrm>
          <a:prstGeom prst="rect">
            <a:avLst/>
          </a:prstGeom>
        </p:spPr>
      </p:pic>
      <p:graphicFrame>
        <p:nvGraphicFramePr>
          <p:cNvPr id="14" name="Object 13">
            <a:extLst>
              <a:ext uri="{FF2B5EF4-FFF2-40B4-BE49-F238E27FC236}">
                <a16:creationId xmlns:a16="http://schemas.microsoft.com/office/drawing/2014/main" id="{E08EB37B-49A3-69D1-AD20-35630DCAEC29}"/>
              </a:ext>
            </a:extLst>
          </p:cNvPr>
          <p:cNvGraphicFramePr>
            <a:graphicFrameLocks noChangeAspect="1"/>
          </p:cNvGraphicFramePr>
          <p:nvPr>
            <p:extLst>
              <p:ext uri="{D42A27DB-BD31-4B8C-83A1-F6EECF244321}">
                <p14:modId xmlns:p14="http://schemas.microsoft.com/office/powerpoint/2010/main" val="3705515440"/>
              </p:ext>
            </p:extLst>
          </p:nvPr>
        </p:nvGraphicFramePr>
        <p:xfrm>
          <a:off x="6096000" y="1097306"/>
          <a:ext cx="5940425" cy="4378652"/>
        </p:xfrm>
        <a:graphic>
          <a:graphicData uri="http://schemas.openxmlformats.org/presentationml/2006/ole">
            <mc:AlternateContent xmlns:mc="http://schemas.openxmlformats.org/markup-compatibility/2006">
              <mc:Choice xmlns:v="urn:schemas-microsoft-com:vml" Requires="v">
                <p:oleObj spid="_x0000_s1029" name="Document" r:id="rId6" imgW="5940026" imgH="3427437" progId="Word.Document.12">
                  <p:embed/>
                </p:oleObj>
              </mc:Choice>
              <mc:Fallback>
                <p:oleObj name="Document" r:id="rId6" imgW="5940026" imgH="3427437" progId="Word.Document.12">
                  <p:embed/>
                  <p:pic>
                    <p:nvPicPr>
                      <p:cNvPr id="10" name="Object 9">
                        <a:extLst>
                          <a:ext uri="{FF2B5EF4-FFF2-40B4-BE49-F238E27FC236}">
                            <a16:creationId xmlns:a16="http://schemas.microsoft.com/office/drawing/2014/main" id="{5BB6A87B-5DB1-7F07-C768-2A9B4C78070B}"/>
                          </a:ext>
                        </a:extLst>
                      </p:cNvPr>
                      <p:cNvPicPr/>
                      <p:nvPr/>
                    </p:nvPicPr>
                    <p:blipFill>
                      <a:blip r:embed="rId7"/>
                      <a:stretch>
                        <a:fillRect/>
                      </a:stretch>
                    </p:blipFill>
                    <p:spPr>
                      <a:xfrm>
                        <a:off x="6096000" y="1097306"/>
                        <a:ext cx="5940425" cy="4378652"/>
                      </a:xfrm>
                      <a:prstGeom prst="rect">
                        <a:avLst/>
                      </a:prstGeom>
                    </p:spPr>
                  </p:pic>
                </p:oleObj>
              </mc:Fallback>
            </mc:AlternateContent>
          </a:graphicData>
        </a:graphic>
      </p:graphicFrame>
    </p:spTree>
    <p:extLst>
      <p:ext uri="{BB962C8B-B14F-4D97-AF65-F5344CB8AC3E}">
        <p14:creationId xmlns:p14="http://schemas.microsoft.com/office/powerpoint/2010/main" val="194901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ining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raining presentation.potx" id="{7B9FCAFE-DDE5-4198-9987-54DFCAD80598}" vid="{6015A8B0-C387-4E39-945C-0F39E3EB10B6}"/>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Training presentation</Template>
  <TotalTime>143</TotalTime>
  <Words>845</Words>
  <Application>Microsoft Office PowerPoint</Application>
  <PresentationFormat>Widescreen</PresentationFormat>
  <Paragraphs>78</Paragraphs>
  <Slides>10</Slides>
  <Notes>10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7" baseType="lpstr">
      <vt:lpstr>Arial</vt:lpstr>
      <vt:lpstr>Calibri</vt:lpstr>
      <vt:lpstr>Georgia</vt:lpstr>
      <vt:lpstr>Impact</vt:lpstr>
      <vt:lpstr>Wingdings 2</vt:lpstr>
      <vt:lpstr>Training presentation</vt:lpstr>
      <vt:lpstr>Document</vt:lpstr>
      <vt:lpstr>            Region H  Healthcare Coalition </vt:lpstr>
      <vt:lpstr>Welcome &amp; Introductions</vt:lpstr>
      <vt:lpstr>Updates</vt:lpstr>
      <vt:lpstr>2021-2022 Budget</vt:lpstr>
      <vt:lpstr>2022-2023 Budget</vt:lpstr>
      <vt:lpstr>Conferences/Meetings/Exercises/Trainings </vt:lpstr>
      <vt:lpstr>Conferences/Meetings/Exercises/Trainings </vt:lpstr>
      <vt:lpstr>Region H Information &amp; Where to Find it</vt:lpstr>
      <vt:lpstr>Region H Leadership               EMA contacts</vt:lpstr>
      <vt:lpstr>Remaining Coalition Meetings for 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Region H  Healthcare Coalition </dc:title>
  <dc:creator>Craft, Megan</dc:creator>
  <cp:lastModifiedBy>Craft, Megan</cp:lastModifiedBy>
  <cp:revision>3</cp:revision>
  <dcterms:created xsi:type="dcterms:W3CDTF">2022-05-10T15:28:01Z</dcterms:created>
  <dcterms:modified xsi:type="dcterms:W3CDTF">2022-05-11T20:17:06Z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