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3"/>
  </p:notesMasterIdLst>
  <p:handoutMasterIdLst>
    <p:handoutMasterId r:id="rId14"/>
  </p:handoutMasterIdLst>
  <p:sldIdLst>
    <p:sldId id="257" r:id="rId2"/>
    <p:sldId id="258" r:id="rId3"/>
    <p:sldId id="283" r:id="rId4"/>
    <p:sldId id="284" r:id="rId5"/>
    <p:sldId id="285" r:id="rId6"/>
    <p:sldId id="286" r:id="rId7"/>
    <p:sldId id="275" r:id="rId8"/>
    <p:sldId id="276" r:id="rId9"/>
    <p:sldId id="277" r:id="rId10"/>
    <p:sldId id="287" r:id="rId11"/>
    <p:sldId id="27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9911" autoAdjust="0"/>
  </p:normalViewPr>
  <p:slideViewPr>
    <p:cSldViewPr snapToGrid="0">
      <p:cViewPr varScale="1">
        <p:scale>
          <a:sx n="112" d="100"/>
          <a:sy n="112" d="100"/>
        </p:scale>
        <p:origin x="552" y="96"/>
      </p:cViewPr>
      <p:guideLst>
        <p:guide orient="horz" pos="2160"/>
        <p:guide pos="3840"/>
        <p:guide pos="7296"/>
        <p:guide orient="horz" pos="4128"/>
      </p:guideLst>
    </p:cSldViewPr>
  </p:slideViewPr>
  <p:notesTextViewPr>
    <p:cViewPr>
      <p:scale>
        <a:sx n="3" d="2"/>
        <a:sy n="3" d="2"/>
      </p:scale>
      <p:origin x="0" y="0"/>
    </p:cViewPr>
  </p:notesTextViewPr>
  <p:notesViewPr>
    <p:cSldViewPr snapToGrid="0" showGuides="1">
      <p:cViewPr varScale="1">
        <p:scale>
          <a:sx n="76" d="100"/>
          <a:sy n="76" d="100"/>
        </p:scale>
        <p:origin x="253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796EA6-6F25-4F19-87BA-7ADCC16DAEFF}" type="datetimeFigureOut">
              <a:rPr lang="en-US" smtClean="0"/>
              <a:t>2/14/2024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4E50CC-F33A-4EF4-9F12-93EC4A21A0CF}" type="slidenum">
              <a:rPr lang="en-US" smtClean="0"/>
              <a:t>‹#›</a:t>
            </a:fld>
            <a:endParaRPr lang="en-US"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9C172E-A8B5-46F6-B05C-DFA3E2E0F207}" type="datetimeFigureOut">
              <a:rPr lang="en-US" smtClean="0"/>
              <a:t>2/14/2024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674CE4-FBD8-4481-AEFB-CA53E599A745}" type="slidenum">
              <a:rPr lang="en-US" smtClean="0"/>
              <a:t>‹#›</a:t>
            </a:fld>
            <a:endParaRPr lang="en-US"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1</a:t>
            </a:fld>
            <a:endParaRPr lang="en-US" dirty="0"/>
          </a:p>
        </p:txBody>
      </p:sp>
    </p:spTree>
    <p:extLst>
      <p:ext uri="{BB962C8B-B14F-4D97-AF65-F5344CB8AC3E}">
        <p14:creationId xmlns:p14="http://schemas.microsoft.com/office/powerpoint/2010/main" val="2147974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11</a:t>
            </a:fld>
            <a:endParaRPr lang="en-US" dirty="0"/>
          </a:p>
        </p:txBody>
      </p:sp>
    </p:spTree>
    <p:extLst>
      <p:ext uri="{BB962C8B-B14F-4D97-AF65-F5344CB8AC3E}">
        <p14:creationId xmlns:p14="http://schemas.microsoft.com/office/powerpoint/2010/main" val="1307342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2</a:t>
            </a:fld>
            <a:endParaRPr lang="en-US" dirty="0"/>
          </a:p>
        </p:txBody>
      </p:sp>
    </p:spTree>
    <p:extLst>
      <p:ext uri="{BB962C8B-B14F-4D97-AF65-F5344CB8AC3E}">
        <p14:creationId xmlns:p14="http://schemas.microsoft.com/office/powerpoint/2010/main" val="118867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3</a:t>
            </a:fld>
            <a:endParaRPr lang="en-US" dirty="0"/>
          </a:p>
        </p:txBody>
      </p:sp>
    </p:spTree>
    <p:extLst>
      <p:ext uri="{BB962C8B-B14F-4D97-AF65-F5344CB8AC3E}">
        <p14:creationId xmlns:p14="http://schemas.microsoft.com/office/powerpoint/2010/main" val="2296144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4</a:t>
            </a:fld>
            <a:endParaRPr lang="en-US" dirty="0"/>
          </a:p>
        </p:txBody>
      </p:sp>
    </p:spTree>
    <p:extLst>
      <p:ext uri="{BB962C8B-B14F-4D97-AF65-F5344CB8AC3E}">
        <p14:creationId xmlns:p14="http://schemas.microsoft.com/office/powerpoint/2010/main" val="2352099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5</a:t>
            </a:fld>
            <a:endParaRPr lang="en-US" dirty="0"/>
          </a:p>
        </p:txBody>
      </p:sp>
    </p:spTree>
    <p:extLst>
      <p:ext uri="{BB962C8B-B14F-4D97-AF65-F5344CB8AC3E}">
        <p14:creationId xmlns:p14="http://schemas.microsoft.com/office/powerpoint/2010/main" val="713004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7</a:t>
            </a:fld>
            <a:endParaRPr lang="en-US" dirty="0"/>
          </a:p>
        </p:txBody>
      </p:sp>
    </p:spTree>
    <p:extLst>
      <p:ext uri="{BB962C8B-B14F-4D97-AF65-F5344CB8AC3E}">
        <p14:creationId xmlns:p14="http://schemas.microsoft.com/office/powerpoint/2010/main" val="24626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8</a:t>
            </a:fld>
            <a:endParaRPr lang="en-US" dirty="0"/>
          </a:p>
        </p:txBody>
      </p:sp>
    </p:spTree>
    <p:extLst>
      <p:ext uri="{BB962C8B-B14F-4D97-AF65-F5344CB8AC3E}">
        <p14:creationId xmlns:p14="http://schemas.microsoft.com/office/powerpoint/2010/main" val="3328750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9</a:t>
            </a:fld>
            <a:endParaRPr lang="en-US" dirty="0"/>
          </a:p>
        </p:txBody>
      </p:sp>
    </p:spTree>
    <p:extLst>
      <p:ext uri="{BB962C8B-B14F-4D97-AF65-F5344CB8AC3E}">
        <p14:creationId xmlns:p14="http://schemas.microsoft.com/office/powerpoint/2010/main" val="3140985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10</a:t>
            </a:fld>
            <a:endParaRPr lang="en-US" dirty="0"/>
          </a:p>
        </p:txBody>
      </p:sp>
    </p:spTree>
    <p:extLst>
      <p:ext uri="{BB962C8B-B14F-4D97-AF65-F5344CB8AC3E}">
        <p14:creationId xmlns:p14="http://schemas.microsoft.com/office/powerpoint/2010/main" val="2136405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609600" y="2389009"/>
            <a:ext cx="112776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17" name="Footer Placeholder 16"/>
          <p:cNvSpPr>
            <a:spLocks noGrp="1"/>
          </p:cNvSpPr>
          <p:nvPr>
            <p:ph type="ftr" sz="quarter" idx="11"/>
          </p:nvPr>
        </p:nvSpPr>
        <p:spPr>
          <a:xfrm>
            <a:off x="7265116" y="4205288"/>
            <a:ext cx="1727200" cy="457200"/>
          </a:xfrm>
        </p:spPr>
        <p:txBody>
          <a:bodyPr/>
          <a:lstStyle>
            <a:lvl1pPr>
              <a:defRPr>
                <a:solidFill>
                  <a:schemeClr val="accent2">
                    <a:lumMod val="75000"/>
                  </a:schemeClr>
                </a:solidFill>
              </a:defRPr>
            </a:lvl1pPr>
          </a:lstStyle>
          <a:p>
            <a:r>
              <a:rPr lang="en-US"/>
              <a:t>Add a footer</a:t>
            </a:r>
            <a:endParaRPr lang="en-US" dirty="0"/>
          </a:p>
        </p:txBody>
      </p:sp>
      <p:sp>
        <p:nvSpPr>
          <p:cNvPr id="28" name="Date Placeholder 27"/>
          <p:cNvSpPr>
            <a:spLocks noGrp="1"/>
          </p:cNvSpPr>
          <p:nvPr>
            <p:ph type="dt" sz="half" idx="10"/>
          </p:nvPr>
        </p:nvSpPr>
        <p:spPr>
          <a:xfrm>
            <a:off x="9043832" y="4206240"/>
            <a:ext cx="1280160" cy="457200"/>
          </a:xfrm>
        </p:spPr>
        <p:txBody>
          <a:bodyPr/>
          <a:lstStyle>
            <a:lvl1pPr>
              <a:defRPr>
                <a:solidFill>
                  <a:schemeClr val="accent2">
                    <a:lumMod val="75000"/>
                  </a:schemeClr>
                </a:solidFill>
              </a:defRPr>
            </a:lvl1pPr>
          </a:lstStyle>
          <a:p>
            <a:fld id="{4E708F12-96AD-4ED4-8132-A78F5E42C1F5}" type="datetime1">
              <a:rPr lang="en-US" smtClean="0"/>
              <a:pPr/>
              <a:t>2/14/2024</a:t>
            </a:fld>
            <a:endParaRPr lang="en-US" dirty="0"/>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401CF334-2D5C-4859-84A6-CA7E6E43FAEB}" type="slidenum">
              <a:rPr lang="en-US" smtClean="0"/>
              <a:t>‹#›</a:t>
            </a:fld>
            <a:endParaRPr lang="en-US" dirty="0"/>
          </a:p>
        </p:txBody>
      </p:sp>
    </p:spTree>
    <p:extLst>
      <p:ext uri="{BB962C8B-B14F-4D97-AF65-F5344CB8AC3E}">
        <p14:creationId xmlns:p14="http://schemas.microsoft.com/office/powerpoint/2010/main" val="360115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lvl1pPr>
              <a:defRPr/>
            </a:lvl1pPr>
            <a:lvl5pPr>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B7FA170-8299-44AD-AEEF-FC686C3D7804}" type="datetime1">
              <a:rPr lang="en-US" smtClean="0"/>
              <a:t>2/14/2024</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46784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9042400" y="1143000"/>
            <a:ext cx="2540000" cy="5448300"/>
          </a:xfrm>
        </p:spPr>
        <p:txBody>
          <a:bodyPr vert="eaVert"/>
          <a:lstStyle>
            <a:lvl1pPr>
              <a:defRPr/>
            </a:lvl1pPr>
          </a:lstStyle>
          <a:p>
            <a:r>
              <a:rPr kumimoji="0" lang="en-US" dirty="0"/>
              <a:t>Edit Master title style</a:t>
            </a:r>
          </a:p>
        </p:txBody>
      </p:sp>
      <p:sp>
        <p:nvSpPr>
          <p:cNvPr id="3" name="Vertical Text Placeholder 2"/>
          <p:cNvSpPr>
            <a:spLocks noGrp="1"/>
          </p:cNvSpPr>
          <p:nvPr>
            <p:ph type="body" orient="vert" idx="1" hasCustomPrompt="1"/>
          </p:nvPr>
        </p:nvSpPr>
        <p:spPr>
          <a:xfrm>
            <a:off x="609600" y="1143000"/>
            <a:ext cx="8331200" cy="5448300"/>
          </a:xfrm>
        </p:spPr>
        <p:txBody>
          <a:bodyPr vert="eaVert"/>
          <a:lstStyle>
            <a:lvl5pPr>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2231763A-68EC-4ECD-9620-D9FE9CDDD622}" type="datetime1">
              <a:rPr lang="en-US" smtClean="0"/>
              <a:t>2/14/2024</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7808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lvl1pPr>
              <a:defRPr/>
            </a:lvl1pPr>
            <a:lvl5pPr>
              <a:defRPr/>
            </a:lvl5pPr>
            <a:lvl6pPr>
              <a:defRPr/>
            </a:lvl6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B98BEDD-6160-49BB-B372-861DE7DE9BA5}" type="datetime1">
              <a:rPr lang="en-US" smtClean="0"/>
              <a:t>2/14/2024</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59430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68322"/>
            <a:ext cx="10363200" cy="1362075"/>
          </a:xfrm>
        </p:spPr>
        <p:txBody>
          <a:bodyPr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0AAE819F-B7FD-4B29-8F66-9E318144BC2A}" type="datetime1">
              <a:rPr lang="en-US" smtClean="0"/>
              <a:t>2/14/2024</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7051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Content Placeholder 3"/>
          <p:cNvSpPr>
            <a:spLocks noGrp="1"/>
          </p:cNvSpPr>
          <p:nvPr>
            <p:ph sz="half" idx="2"/>
          </p:nvPr>
        </p:nvSpPr>
        <p:spPr>
          <a:xfrm>
            <a:off x="6197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D4CA159C-B6E0-4F10-9F4A-2FA57003B139}" type="datetime1">
              <a:rPr lang="en-US" smtClean="0"/>
              <a:t>2/14/2024</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44644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Text Placeholder 3"/>
          <p:cNvSpPr>
            <a:spLocks noGrp="1"/>
          </p:cNvSpPr>
          <p:nvPr>
            <p:ph type="body" sz="half" idx="3"/>
          </p:nvPr>
        </p:nvSpPr>
        <p:spPr>
          <a:xfrm>
            <a:off x="6294968" y="2244970"/>
            <a:ext cx="5389033"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28" name="Footer Placeholder 27"/>
          <p:cNvSpPr>
            <a:spLocks noGrp="1"/>
          </p:cNvSpPr>
          <p:nvPr>
            <p:ph type="ftr" sz="quarter" idx="12"/>
          </p:nvPr>
        </p:nvSpPr>
        <p:spPr/>
        <p:txBody>
          <a:bodyPr rtlCol="0"/>
          <a:lstStyle/>
          <a:p>
            <a:r>
              <a:rPr lang="en-US" dirty="0"/>
              <a:t>Add a footer</a:t>
            </a:r>
          </a:p>
        </p:txBody>
      </p:sp>
      <p:sp>
        <p:nvSpPr>
          <p:cNvPr id="26" name="Date Placeholder 25"/>
          <p:cNvSpPr>
            <a:spLocks noGrp="1"/>
          </p:cNvSpPr>
          <p:nvPr>
            <p:ph type="dt" sz="half" idx="10"/>
          </p:nvPr>
        </p:nvSpPr>
        <p:spPr/>
        <p:txBody>
          <a:bodyPr rtlCol="0"/>
          <a:lstStyle/>
          <a:p>
            <a:fld id="{8170CBBB-D1D1-4386-A5E9-07F3477B78F3}" type="datetime1">
              <a:rPr lang="en-US" smtClean="0"/>
              <a:t>2/14/2024</a:t>
            </a:fld>
            <a:endParaRPr lang="en-US" dirty="0"/>
          </a:p>
        </p:txBody>
      </p:sp>
      <p:sp>
        <p:nvSpPr>
          <p:cNvPr id="27" name="Slide Number Placeholder 26"/>
          <p:cNvSpPr>
            <a:spLocks noGrp="1"/>
          </p:cNvSpPr>
          <p:nvPr>
            <p:ph type="sldNum" sz="quarter" idx="11"/>
          </p:nvPr>
        </p:nvSpPr>
        <p:spPr/>
        <p:txBody>
          <a:bodyPr rtlCol="0"/>
          <a:lstStyle/>
          <a:p>
            <a:fld id="{401CF334-2D5C-4859-84A6-CA7E6E43FAEB}" type="slidenum">
              <a:rPr lang="en-US" smtClean="0"/>
              <a:t>‹#›</a:t>
            </a:fld>
            <a:endParaRPr lang="en-US" dirty="0"/>
          </a:p>
        </p:txBody>
      </p:sp>
    </p:spTree>
    <p:extLst>
      <p:ext uri="{BB962C8B-B14F-4D97-AF65-F5344CB8AC3E}">
        <p14:creationId xmlns:p14="http://schemas.microsoft.com/office/powerpoint/2010/main" val="3707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a:t>Click to edit Master title style</a:t>
            </a:r>
          </a:p>
        </p:txBody>
      </p:sp>
      <p:sp>
        <p:nvSpPr>
          <p:cNvPr id="4" name="Footer Placeholder 3"/>
          <p:cNvSpPr>
            <a:spLocks noGrp="1"/>
          </p:cNvSpPr>
          <p:nvPr>
            <p:ph type="ftr" sz="quarter" idx="11"/>
          </p:nvPr>
        </p:nvSpPr>
        <p:spPr>
          <a:xfrm>
            <a:off x="7010400" y="612648"/>
            <a:ext cx="1767840" cy="457200"/>
          </a:xfrm>
        </p:spPr>
        <p:txBody>
          <a:bodyPr/>
          <a:lstStyle/>
          <a:p>
            <a:r>
              <a:rPr lang="en-US" dirty="0"/>
              <a:t>Add a footer</a:t>
            </a:r>
          </a:p>
        </p:txBody>
      </p:sp>
      <p:sp>
        <p:nvSpPr>
          <p:cNvPr id="3" name="Date Placeholder 2"/>
          <p:cNvSpPr>
            <a:spLocks noGrp="1"/>
          </p:cNvSpPr>
          <p:nvPr>
            <p:ph type="dt" sz="half" idx="10"/>
          </p:nvPr>
        </p:nvSpPr>
        <p:spPr>
          <a:xfrm>
            <a:off x="8778240" y="612648"/>
            <a:ext cx="1276352" cy="457200"/>
          </a:xfrm>
        </p:spPr>
        <p:txBody>
          <a:bodyPr/>
          <a:lstStyle/>
          <a:p>
            <a:fld id="{9FA4CAD8-0EA7-4615-B69B-B2F199EF3A93}" type="datetime1">
              <a:rPr lang="en-US" smtClean="0"/>
              <a:t>2/14/2024</a:t>
            </a:fld>
            <a:endParaRPr lang="en-US" dirty="0"/>
          </a:p>
        </p:txBody>
      </p:sp>
      <p:sp>
        <p:nvSpPr>
          <p:cNvPr id="5" name="Slide Number Placeholder 4"/>
          <p:cNvSpPr>
            <a:spLocks noGrp="1"/>
          </p:cNvSpPr>
          <p:nvPr>
            <p:ph type="sldNum" sz="quarter" idx="12"/>
          </p:nvPr>
        </p:nvSpPr>
        <p:spPr>
          <a:xfrm>
            <a:off x="10899648" y="2272"/>
            <a:ext cx="1016000" cy="365760"/>
          </a:xfrm>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82195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B9234BD7-6953-492C-921B-E68B2D7F14C8}" type="datetime1">
              <a:rPr lang="en-US" smtClean="0"/>
              <a:t>2/14/2024</a:t>
            </a:fld>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13569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137995" y="1101970"/>
            <a:ext cx="4511040" cy="877824"/>
          </a:xfrm>
        </p:spPr>
        <p:txBody>
          <a:bodyPr anchor="b"/>
          <a:lstStyle>
            <a:lvl1pPr algn="l">
              <a:buNone/>
              <a:defRPr sz="1800" b="1"/>
            </a:lvl1pPr>
          </a:lstStyle>
          <a:p>
            <a:r>
              <a:rPr kumimoji="0" lang="en-US" dirty="0"/>
              <a:t>Edit Master title style</a:t>
            </a:r>
          </a:p>
        </p:txBody>
      </p:sp>
      <p:sp>
        <p:nvSpPr>
          <p:cNvPr id="4" name="Content Placeholder 3"/>
          <p:cNvSpPr>
            <a:spLocks noGrp="1"/>
          </p:cNvSpPr>
          <p:nvPr>
            <p:ph sz="half" idx="1"/>
          </p:nvPr>
        </p:nvSpPr>
        <p:spPr>
          <a:xfrm>
            <a:off x="203200" y="776287"/>
            <a:ext cx="6803136" cy="580508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3" name="Text Placeholder 2"/>
          <p:cNvSpPr>
            <a:spLocks noGrp="1"/>
          </p:cNvSpPr>
          <p:nvPr>
            <p:ph type="body" idx="2"/>
          </p:nvPr>
        </p:nvSpPr>
        <p:spPr>
          <a:xfrm>
            <a:off x="7137995" y="2010727"/>
            <a:ext cx="4511040" cy="4580573"/>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5A17D9B-D4D3-4E23-88DF-2E354FA43196}" type="datetime1">
              <a:rPr lang="en-US" smtClean="0"/>
              <a:t>2/14/2024</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49868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541F67C5-D04E-4576-B61C-12ABA14BBD6C}" type="datetime1">
              <a:rPr lang="en-US" smtClean="0"/>
              <a:t>2/14/2024</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88361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a:t>Click to edit Master title style</a:t>
            </a:r>
            <a:endParaRPr kumimoji="0" lang="en-US" dirty="0"/>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1100">
                <a:solidFill>
                  <a:schemeClr val="accent2">
                    <a:lumMod val="75000"/>
                  </a:schemeClr>
                </a:solidFill>
              </a:defRPr>
            </a:lvl1pPr>
          </a:lstStyle>
          <a:p>
            <a:r>
              <a:rPr lang="en-US"/>
              <a:t>Add a footer</a:t>
            </a:r>
            <a:endParaRPr lang="en-US" dirty="0"/>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1100">
                <a:solidFill>
                  <a:schemeClr val="accent2">
                    <a:lumMod val="75000"/>
                  </a:schemeClr>
                </a:solidFill>
              </a:defRPr>
            </a:lvl1pPr>
          </a:lstStyle>
          <a:p>
            <a:fld id="{C20F09E4-6EA4-4BF3-9FC8-FF40373B88E6}" type="datetime1">
              <a:rPr lang="en-US" smtClean="0"/>
              <a:pPr/>
              <a:t>2/14/2024</a:t>
            </a:fld>
            <a:endParaRPr lang="en-US" dirty="0"/>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401CF334-2D5C-4859-84A6-CA7E6E43FAEB}" type="slidenum">
              <a:rPr lang="en-US" smtClean="0"/>
              <a:t>‹#›</a:t>
            </a:fld>
            <a:endParaRPr lang="en-US" dirty="0"/>
          </a:p>
        </p:txBody>
      </p:sp>
    </p:spTree>
    <p:extLst>
      <p:ext uri="{BB962C8B-B14F-4D97-AF65-F5344CB8AC3E}">
        <p14:creationId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orient="horz" pos="415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garegionhcoalition.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2714" y="1410056"/>
            <a:ext cx="5791200" cy="1548006"/>
          </a:xfrm>
        </p:spPr>
        <p:txBody>
          <a:bodyPr>
            <a:normAutofit fontScale="90000"/>
          </a:bodyPr>
          <a:lstStyle/>
          <a:p>
            <a:r>
              <a:rPr lang="en-US" dirty="0"/>
              <a:t>            </a:t>
            </a:r>
            <a:r>
              <a:rPr lang="en-US" sz="5400" dirty="0">
                <a:latin typeface="Impact" panose="020B0806030902050204" pitchFamily="34" charset="0"/>
              </a:rPr>
              <a:t>Region H </a:t>
            </a:r>
            <a:br>
              <a:rPr lang="en-US" sz="5400" dirty="0">
                <a:latin typeface="Impact" panose="020B0806030902050204" pitchFamily="34" charset="0"/>
              </a:rPr>
            </a:br>
            <a:r>
              <a:rPr lang="en-US" sz="5400" dirty="0">
                <a:latin typeface="Impact" panose="020B0806030902050204" pitchFamily="34" charset="0"/>
              </a:rPr>
              <a:t>Healthcare Coalition </a:t>
            </a:r>
          </a:p>
        </p:txBody>
      </p:sp>
      <p:sp>
        <p:nvSpPr>
          <p:cNvPr id="3" name="Subtitle 2"/>
          <p:cNvSpPr>
            <a:spLocks noGrp="1"/>
          </p:cNvSpPr>
          <p:nvPr>
            <p:ph type="subTitle" idx="1"/>
          </p:nvPr>
        </p:nvSpPr>
        <p:spPr>
          <a:xfrm>
            <a:off x="-5697" y="3840118"/>
            <a:ext cx="6604000" cy="1752600"/>
          </a:xfrm>
        </p:spPr>
        <p:txBody>
          <a:bodyPr/>
          <a:lstStyle/>
          <a:p>
            <a:r>
              <a:rPr lang="en-US" dirty="0"/>
              <a:t>Quarterly Meeting: February 15, 2024</a:t>
            </a:r>
          </a:p>
          <a:p>
            <a:r>
              <a:rPr lang="en-US" dirty="0"/>
              <a:t>OFTC, Dubose Porter Center</a:t>
            </a:r>
          </a:p>
          <a:p>
            <a:r>
              <a:rPr lang="en-US" dirty="0"/>
              <a:t>9:00a-1:00p</a:t>
            </a:r>
          </a:p>
        </p:txBody>
      </p:sp>
      <p:pic>
        <p:nvPicPr>
          <p:cNvPr id="4" name="Picture 3">
            <a:extLst>
              <a:ext uri="{FF2B5EF4-FFF2-40B4-BE49-F238E27FC236}">
                <a16:creationId xmlns:a16="http://schemas.microsoft.com/office/drawing/2014/main" id="{5527EE27-2065-902A-CFCF-620E10938A05}"/>
              </a:ext>
            </a:extLst>
          </p:cNvPr>
          <p:cNvPicPr>
            <a:picLocks noChangeAspect="1"/>
          </p:cNvPicPr>
          <p:nvPr/>
        </p:nvPicPr>
        <p:blipFill rotWithShape="1">
          <a:blip r:embed="rId3">
            <a:extLst>
              <a:ext uri="{28A0092B-C50C-407E-A947-70E740481C1C}">
                <a14:useLocalDpi xmlns:a14="http://schemas.microsoft.com/office/drawing/2010/main" val="0"/>
              </a:ext>
            </a:extLst>
          </a:blip>
          <a:srcRect l="5825" t="7601" r="5442" b="5443"/>
          <a:stretch/>
        </p:blipFill>
        <p:spPr>
          <a:xfrm>
            <a:off x="1797828" y="273465"/>
            <a:ext cx="3219935" cy="3155535"/>
          </a:xfrm>
          <a:prstGeom prst="rect">
            <a:avLst/>
          </a:prstGeom>
          <a:solidFill>
            <a:schemeClr val="tx2"/>
          </a:solidFill>
        </p:spPr>
      </p:pic>
      <p:cxnSp>
        <p:nvCxnSpPr>
          <p:cNvPr id="6" name="Straight Connector 5">
            <a:extLst>
              <a:ext uri="{FF2B5EF4-FFF2-40B4-BE49-F238E27FC236}">
                <a16:creationId xmlns:a16="http://schemas.microsoft.com/office/drawing/2014/main" id="{390953FE-B285-EE0B-DDC7-877F5C2685A0}"/>
              </a:ext>
            </a:extLst>
          </p:cNvPr>
          <p:cNvCxnSpPr>
            <a:cxnSpLocks/>
          </p:cNvCxnSpPr>
          <p:nvPr/>
        </p:nvCxnSpPr>
        <p:spPr>
          <a:xfrm>
            <a:off x="5494946" y="273465"/>
            <a:ext cx="0" cy="334140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630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r>
              <a:rPr lang="en-US" b="1" dirty="0"/>
              <a:t>Region H Leadership               EMA contacts</a:t>
            </a: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75" y="527905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40087" y="580877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C7B33182-1608-722F-70AC-B6652728B713}"/>
              </a:ext>
            </a:extLst>
          </p:cNvPr>
          <p:cNvPicPr>
            <a:picLocks noChangeAspect="1"/>
          </p:cNvPicPr>
          <p:nvPr/>
        </p:nvPicPr>
        <p:blipFill>
          <a:blip r:embed="rId4"/>
          <a:stretch>
            <a:fillRect/>
          </a:stretch>
        </p:blipFill>
        <p:spPr>
          <a:xfrm>
            <a:off x="52575" y="1995760"/>
            <a:ext cx="5972175" cy="2009775"/>
          </a:xfrm>
          <a:prstGeom prst="rect">
            <a:avLst/>
          </a:prstGeom>
        </p:spPr>
      </p:pic>
      <p:pic>
        <p:nvPicPr>
          <p:cNvPr id="7" name="Picture 6">
            <a:extLst>
              <a:ext uri="{FF2B5EF4-FFF2-40B4-BE49-F238E27FC236}">
                <a16:creationId xmlns:a16="http://schemas.microsoft.com/office/drawing/2014/main" id="{D7E0A6F7-757D-DD75-8037-C576F9E56312}"/>
              </a:ext>
            </a:extLst>
          </p:cNvPr>
          <p:cNvPicPr>
            <a:picLocks noChangeAspect="1"/>
          </p:cNvPicPr>
          <p:nvPr/>
        </p:nvPicPr>
        <p:blipFill rotWithShape="1">
          <a:blip r:embed="rId5"/>
          <a:srcRect r="537"/>
          <a:stretch/>
        </p:blipFill>
        <p:spPr>
          <a:xfrm>
            <a:off x="5804279" y="1370241"/>
            <a:ext cx="6335146" cy="3690119"/>
          </a:xfrm>
          <a:prstGeom prst="rect">
            <a:avLst/>
          </a:prstGeom>
        </p:spPr>
      </p:pic>
    </p:spTree>
    <p:extLst>
      <p:ext uri="{BB962C8B-B14F-4D97-AF65-F5344CB8AC3E}">
        <p14:creationId xmlns:p14="http://schemas.microsoft.com/office/powerpoint/2010/main" val="2452919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47" y="373246"/>
            <a:ext cx="10895888" cy="1066800"/>
          </a:xfrm>
        </p:spPr>
        <p:txBody>
          <a:bodyPr/>
          <a:lstStyle/>
          <a:p>
            <a:pPr algn="ctr"/>
            <a:r>
              <a:rPr lang="en-US" b="1" dirty="0"/>
              <a:t>Next Coalition Meeting</a:t>
            </a:r>
            <a:endParaRPr lang="en-US" dirty="0"/>
          </a:p>
        </p:txBody>
      </p:sp>
      <p:sp>
        <p:nvSpPr>
          <p:cNvPr id="3" name="Content Placeholder 2"/>
          <p:cNvSpPr>
            <a:spLocks noGrp="1"/>
          </p:cNvSpPr>
          <p:nvPr>
            <p:ph idx="1"/>
          </p:nvPr>
        </p:nvSpPr>
        <p:spPr>
          <a:xfrm>
            <a:off x="76912" y="1153685"/>
            <a:ext cx="12191999" cy="4602215"/>
          </a:xfrm>
        </p:spPr>
        <p:txBody>
          <a:bodyPr>
            <a:normAutofit/>
          </a:bodyPr>
          <a:lstStyle/>
          <a:p>
            <a:pPr marL="109728" indent="0">
              <a:buNone/>
            </a:pPr>
            <a:endParaRPr lang="en-US" b="1" dirty="0"/>
          </a:p>
          <a:p>
            <a:pPr lvl="1"/>
            <a:r>
              <a:rPr lang="en-US" b="1" dirty="0"/>
              <a:t>Thursday, May 16, 2024</a:t>
            </a:r>
          </a:p>
          <a:p>
            <a:pPr lvl="2"/>
            <a:r>
              <a:rPr lang="en-US" dirty="0"/>
              <a:t>In person 10:00a-1:00p</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910" y="5283481"/>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55878"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940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55777" y="1266444"/>
            <a:ext cx="10972800" cy="4325112"/>
          </a:xfrm>
        </p:spPr>
        <p:txBody>
          <a:bodyPr/>
          <a:lstStyle/>
          <a:p>
            <a:pPr marL="342900" indent="-342900">
              <a:buFont typeface="Arial" panose="020B0604020202020204" pitchFamily="34" charset="0"/>
              <a:buChar char="•"/>
            </a:pPr>
            <a:r>
              <a:rPr lang="en-US" sz="2800" dirty="0"/>
              <a:t>EMA</a:t>
            </a:r>
          </a:p>
          <a:p>
            <a:pPr marL="342900" indent="-342900">
              <a:buFont typeface="Arial" panose="020B0604020202020204" pitchFamily="34" charset="0"/>
              <a:buChar char="•"/>
            </a:pPr>
            <a:r>
              <a:rPr lang="en-US" sz="2800" dirty="0"/>
              <a:t>EMS</a:t>
            </a:r>
          </a:p>
          <a:p>
            <a:pPr marL="342900" indent="-342900">
              <a:buFont typeface="Arial" panose="020B0604020202020204" pitchFamily="34" charset="0"/>
              <a:buChar char="•"/>
            </a:pPr>
            <a:r>
              <a:rPr lang="en-US" sz="2800" dirty="0"/>
              <a:t>Epidemiology</a:t>
            </a:r>
          </a:p>
          <a:p>
            <a:pPr marL="342900" indent="-342900">
              <a:buFont typeface="Arial" panose="020B0604020202020204" pitchFamily="34" charset="0"/>
              <a:buChar char="•"/>
            </a:pPr>
            <a:r>
              <a:rPr lang="en-US" dirty="0"/>
              <a:t>Public Health </a:t>
            </a:r>
          </a:p>
          <a:p>
            <a:pPr marL="342900" indent="-342900">
              <a:buFont typeface="Arial" panose="020B0604020202020204" pitchFamily="34" charset="0"/>
              <a:buChar char="•"/>
            </a:pPr>
            <a:r>
              <a:rPr lang="en-US" sz="2800" dirty="0"/>
              <a:t>Hospital </a:t>
            </a:r>
          </a:p>
          <a:p>
            <a:pPr marL="342900" indent="-342900">
              <a:buFont typeface="Arial" panose="020B0604020202020204" pitchFamily="34" charset="0"/>
              <a:buChar char="•"/>
            </a:pPr>
            <a:r>
              <a:rPr lang="en-US" dirty="0"/>
              <a:t>GPFL</a:t>
            </a:r>
          </a:p>
          <a:p>
            <a:pPr marL="342900" indent="-342900">
              <a:buFont typeface="Arial" panose="020B0604020202020204" pitchFamily="34" charset="0"/>
              <a:buChar char="•"/>
            </a:pPr>
            <a:r>
              <a:rPr lang="en-US" sz="2800" dirty="0"/>
              <a:t>LTC</a:t>
            </a:r>
          </a:p>
          <a:p>
            <a:pPr marL="342900" indent="-342900">
              <a:buFont typeface="Arial" panose="020B0604020202020204" pitchFamily="34" charset="0"/>
              <a:buChar char="•"/>
            </a:pPr>
            <a:r>
              <a:rPr lang="en-US" sz="2800" dirty="0"/>
              <a:t>State Partners</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271779"/>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387512"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1896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Chemical/Radiation Surge TTX</a:t>
            </a:r>
          </a:p>
        </p:txBody>
      </p:sp>
      <p:sp>
        <p:nvSpPr>
          <p:cNvPr id="3" name="Content Placeholder 2"/>
          <p:cNvSpPr>
            <a:spLocks noGrp="1"/>
          </p:cNvSpPr>
          <p:nvPr>
            <p:ph idx="1"/>
          </p:nvPr>
        </p:nvSpPr>
        <p:spPr>
          <a:xfrm>
            <a:off x="472869" y="1430788"/>
            <a:ext cx="10972800" cy="4325112"/>
          </a:xfrm>
        </p:spPr>
        <p:txBody>
          <a:bodyPr/>
          <a:lstStyle/>
          <a:p>
            <a:r>
              <a:rPr lang="en-US" dirty="0"/>
              <a:t>Module 1: Initial Notification, Response &amp; Receipt of Initial Victims </a:t>
            </a:r>
          </a:p>
          <a:p>
            <a:r>
              <a:rPr lang="en-US" dirty="0"/>
              <a:t>20-minute discussion </a:t>
            </a:r>
          </a:p>
          <a:p>
            <a:r>
              <a:rPr lang="en-US" dirty="0"/>
              <a:t>10-minute report out </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271779"/>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387512"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1878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Chemical/Radiation Surge TTX</a:t>
            </a:r>
          </a:p>
        </p:txBody>
      </p:sp>
      <p:sp>
        <p:nvSpPr>
          <p:cNvPr id="3" name="Content Placeholder 2"/>
          <p:cNvSpPr>
            <a:spLocks noGrp="1"/>
          </p:cNvSpPr>
          <p:nvPr>
            <p:ph idx="1"/>
          </p:nvPr>
        </p:nvSpPr>
        <p:spPr>
          <a:xfrm>
            <a:off x="472869" y="1430788"/>
            <a:ext cx="10972800" cy="4325112"/>
          </a:xfrm>
        </p:spPr>
        <p:txBody>
          <a:bodyPr/>
          <a:lstStyle/>
          <a:p>
            <a:r>
              <a:rPr lang="en-US" dirty="0"/>
              <a:t>Module 2: Community Coordination/Collaboration, Remaining Patients</a:t>
            </a:r>
          </a:p>
          <a:p>
            <a:r>
              <a:rPr lang="en-US" dirty="0"/>
              <a:t>20-minute discussion </a:t>
            </a:r>
          </a:p>
          <a:p>
            <a:r>
              <a:rPr lang="en-US" dirty="0"/>
              <a:t>10-minute report out </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271779"/>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387512"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5377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Chemical/Radiation Surge TTX</a:t>
            </a:r>
          </a:p>
        </p:txBody>
      </p:sp>
      <p:sp>
        <p:nvSpPr>
          <p:cNvPr id="3" name="Content Placeholder 2"/>
          <p:cNvSpPr>
            <a:spLocks noGrp="1"/>
          </p:cNvSpPr>
          <p:nvPr>
            <p:ph idx="1"/>
          </p:nvPr>
        </p:nvSpPr>
        <p:spPr>
          <a:xfrm>
            <a:off x="472869" y="1430788"/>
            <a:ext cx="10972800" cy="4325112"/>
          </a:xfrm>
        </p:spPr>
        <p:txBody>
          <a:bodyPr/>
          <a:lstStyle/>
          <a:p>
            <a:r>
              <a:rPr lang="en-US" dirty="0"/>
              <a:t>Module 3: Ongoing Healthcare Coordination &amp; Recovery</a:t>
            </a:r>
          </a:p>
          <a:p>
            <a:r>
              <a:rPr lang="en-US" dirty="0"/>
              <a:t>25-minute discussion </a:t>
            </a:r>
          </a:p>
          <a:p>
            <a:r>
              <a:rPr lang="en-US" dirty="0"/>
              <a:t>10-minute report out </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271779"/>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387512"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5229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6CE6C-B655-F2F8-8839-048E0575B260}"/>
              </a:ext>
            </a:extLst>
          </p:cNvPr>
          <p:cNvSpPr>
            <a:spLocks noGrp="1"/>
          </p:cNvSpPr>
          <p:nvPr>
            <p:ph type="title"/>
          </p:nvPr>
        </p:nvSpPr>
        <p:spPr/>
        <p:txBody>
          <a:bodyPr/>
          <a:lstStyle/>
          <a:p>
            <a:pPr algn="ctr"/>
            <a:r>
              <a:rPr lang="en-US" dirty="0"/>
              <a:t>Participant Feedback </a:t>
            </a:r>
          </a:p>
        </p:txBody>
      </p:sp>
      <p:sp>
        <p:nvSpPr>
          <p:cNvPr id="3" name="Content Placeholder 2">
            <a:extLst>
              <a:ext uri="{FF2B5EF4-FFF2-40B4-BE49-F238E27FC236}">
                <a16:creationId xmlns:a16="http://schemas.microsoft.com/office/drawing/2014/main" id="{EF06626A-ADC2-3EBC-D0E2-669631CE86BC}"/>
              </a:ext>
            </a:extLst>
          </p:cNvPr>
          <p:cNvSpPr>
            <a:spLocks noGrp="1"/>
          </p:cNvSpPr>
          <p:nvPr>
            <p:ph idx="1"/>
          </p:nvPr>
        </p:nvSpPr>
        <p:spPr/>
        <p:txBody>
          <a:bodyPr/>
          <a:lstStyle/>
          <a:p>
            <a:r>
              <a:rPr lang="en-US" dirty="0"/>
              <a:t>Wrap Up </a:t>
            </a:r>
          </a:p>
          <a:p>
            <a:r>
              <a:rPr lang="en-US" dirty="0"/>
              <a:t>Hot wash &amp; Discussion </a:t>
            </a:r>
          </a:p>
        </p:txBody>
      </p:sp>
    </p:spTree>
    <p:extLst>
      <p:ext uri="{BB962C8B-B14F-4D97-AF65-F5344CB8AC3E}">
        <p14:creationId xmlns:p14="http://schemas.microsoft.com/office/powerpoint/2010/main" val="2598277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Coalition business</a:t>
            </a:r>
          </a:p>
        </p:txBody>
      </p:sp>
      <p:sp>
        <p:nvSpPr>
          <p:cNvPr id="3" name="Content Placeholder 2"/>
          <p:cNvSpPr>
            <a:spLocks noGrp="1"/>
          </p:cNvSpPr>
          <p:nvPr>
            <p:ph idx="1"/>
          </p:nvPr>
        </p:nvSpPr>
        <p:spPr>
          <a:xfrm>
            <a:off x="472869" y="1430788"/>
            <a:ext cx="10972800" cy="4325112"/>
          </a:xfrm>
        </p:spPr>
        <p:txBody>
          <a:bodyPr>
            <a:normAutofit/>
          </a:bodyPr>
          <a:lstStyle/>
          <a:p>
            <a:pPr marL="342900" indent="-342900">
              <a:buFont typeface="Arial" panose="020B0604020202020204" pitchFamily="34" charset="0"/>
              <a:buChar char="•"/>
            </a:pPr>
            <a:r>
              <a:rPr lang="en-US" dirty="0"/>
              <a:t>We received our carryover budget earlier this month and have spent it on Portable AC/Heating Units. No carryover will happen next year because it is the end of the grant cycle.</a:t>
            </a:r>
          </a:p>
          <a:p>
            <a:pPr marL="342900" indent="-342900">
              <a:buFont typeface="Arial" panose="020B0604020202020204" pitchFamily="34" charset="0"/>
              <a:buChar char="•"/>
            </a:pPr>
            <a:r>
              <a:rPr lang="en-US" dirty="0"/>
              <a:t>This year the focus is Chemical. DECON kits (and training) for hospitals will be the major project to tie in the Radiation and Chemical projects. </a:t>
            </a:r>
          </a:p>
          <a:p>
            <a:pPr marL="342900" indent="-342900">
              <a:buFont typeface="Arial" panose="020B0604020202020204" pitchFamily="34" charset="0"/>
              <a:buChar char="•"/>
            </a:pPr>
            <a:r>
              <a:rPr lang="en-US" dirty="0"/>
              <a:t>All PAPRS and DECON go Kits were ordered and are in our storage for all Hospital partners to pick up. EMS some kits are available for you as well! Please set up a time with me to pick up. </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271779"/>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387512"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09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9437"/>
            <a:ext cx="10972800" cy="1066800"/>
          </a:xfrm>
        </p:spPr>
        <p:txBody>
          <a:bodyPr/>
          <a:lstStyle/>
          <a:p>
            <a:pPr algn="ctr"/>
            <a:r>
              <a:rPr lang="en-US" b="1" dirty="0"/>
              <a:t>Conferences/Meetings/Exercises/Trainings </a:t>
            </a:r>
            <a:endParaRPr lang="en-US" dirty="0"/>
          </a:p>
        </p:txBody>
      </p:sp>
      <p:sp>
        <p:nvSpPr>
          <p:cNvPr id="3" name="Content Placeholder 2"/>
          <p:cNvSpPr>
            <a:spLocks noGrp="1"/>
          </p:cNvSpPr>
          <p:nvPr>
            <p:ph idx="1"/>
          </p:nvPr>
        </p:nvSpPr>
        <p:spPr>
          <a:xfrm>
            <a:off x="0" y="991315"/>
            <a:ext cx="12239001" cy="5368056"/>
          </a:xfrm>
        </p:spPr>
        <p:txBody>
          <a:bodyPr>
            <a:normAutofit/>
          </a:bodyPr>
          <a:lstStyle/>
          <a:p>
            <a:pPr marL="109728" indent="0">
              <a:buNone/>
            </a:pPr>
            <a:r>
              <a:rPr lang="en-US" b="1" u="sng" dirty="0"/>
              <a:t>EVENT 		DATES</a:t>
            </a:r>
            <a:r>
              <a:rPr lang="en-US" u="sng" dirty="0"/>
              <a:t>	          	 </a:t>
            </a:r>
            <a:r>
              <a:rPr lang="en-US" b="1" u="sng" dirty="0"/>
              <a:t>LOCATIONS</a:t>
            </a:r>
            <a:r>
              <a:rPr lang="en-US" u="sng" dirty="0"/>
              <a:t>			</a:t>
            </a:r>
            <a:r>
              <a:rPr lang="en-US" b="1" u="sng" dirty="0"/>
              <a:t>SIGN UP</a:t>
            </a: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r>
              <a:rPr kumimoji="0" lang="en-US" sz="2000" b="1" i="0" u="none" strike="noStrike" kern="1200" cap="none" spc="0" normalizeH="0" baseline="0" noProof="0" dirty="0">
                <a:ln>
                  <a:noFill/>
                </a:ln>
                <a:solidFill>
                  <a:srgbClr val="455F51"/>
                </a:solidFill>
                <a:effectLst/>
                <a:uLnTx/>
                <a:uFillTx/>
                <a:latin typeface="Calibri" panose="020F0502020204030204"/>
                <a:ea typeface="+mn-ea"/>
                <a:cs typeface="+mn-cs"/>
              </a:rPr>
              <a:t>Coalition Mtg/TTX 	February 15, 2024	OFTC				Survey Monkey</a:t>
            </a: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r>
              <a:rPr kumimoji="0" lang="en-US" sz="2000" b="1" i="0" u="none" strike="noStrike" kern="1200" cap="none" spc="0" normalizeH="0" baseline="0" noProof="0" dirty="0">
                <a:ln>
                  <a:noFill/>
                </a:ln>
                <a:solidFill>
                  <a:srgbClr val="455F51"/>
                </a:solidFill>
                <a:effectLst/>
                <a:uLnTx/>
                <a:uFillTx/>
                <a:latin typeface="Calibri" panose="020F0502020204030204"/>
                <a:ea typeface="+mn-ea"/>
                <a:cs typeface="+mn-cs"/>
              </a:rPr>
              <a:t>MRSE FPM		March 20, 2024		WebEx				Hospitals/EMS</a:t>
            </a: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r>
              <a:rPr kumimoji="0" lang="en-US" sz="2000" b="1" i="0" u="none" strike="noStrike" kern="1200" cap="none" spc="0" normalizeH="0" baseline="0" noProof="0" dirty="0">
                <a:ln>
                  <a:noFill/>
                </a:ln>
                <a:solidFill>
                  <a:srgbClr val="455F51"/>
                </a:solidFill>
                <a:effectLst/>
                <a:uLnTx/>
                <a:uFillTx/>
                <a:latin typeface="Calibri" panose="020F0502020204030204"/>
                <a:ea typeface="+mn-ea"/>
                <a:cs typeface="+mn-cs"/>
              </a:rPr>
              <a:t>Prep Summit		March 25-29, 2024	Columbus Ohio			Coalition leadership</a:t>
            </a: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r>
              <a:rPr kumimoji="0" lang="en-US" sz="2000" b="1" i="0" u="none" strike="noStrike" kern="1200" cap="none" spc="0" normalizeH="0" baseline="0" noProof="0" dirty="0">
                <a:ln>
                  <a:noFill/>
                </a:ln>
                <a:solidFill>
                  <a:srgbClr val="455F51"/>
                </a:solidFill>
                <a:effectLst/>
                <a:uLnTx/>
                <a:uFillTx/>
                <a:latin typeface="Calibri" panose="020F0502020204030204"/>
                <a:ea typeface="+mn-ea"/>
                <a:cs typeface="+mn-cs"/>
              </a:rPr>
              <a:t>Hurricane Conf		April 16, 2024		Savannah, GA			Coalition Leadership	</a:t>
            </a: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r>
              <a:rPr kumimoji="0" lang="en-US" sz="2000" b="1" i="0" u="none" strike="noStrike" kern="1200" cap="none" spc="0" normalizeH="0" baseline="0" noProof="0" dirty="0">
                <a:ln>
                  <a:noFill/>
                </a:ln>
                <a:solidFill>
                  <a:srgbClr val="455F51"/>
                </a:solidFill>
                <a:effectLst/>
                <a:uLnTx/>
                <a:uFillTx/>
                <a:latin typeface="Calibri" panose="020F0502020204030204"/>
                <a:ea typeface="+mn-ea"/>
                <a:cs typeface="+mn-cs"/>
              </a:rPr>
              <a:t>EMAG			April 17-19, 2024		Savannah, GA			25 spots- already filled</a:t>
            </a: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r>
              <a:rPr kumimoji="0" lang="en-US" sz="2000" b="1" i="0" u="none" strike="noStrike" kern="1200" cap="none" spc="0" normalizeH="0" baseline="0" noProof="0" dirty="0">
                <a:ln>
                  <a:noFill/>
                </a:ln>
                <a:solidFill>
                  <a:srgbClr val="455F51"/>
                </a:solidFill>
                <a:effectLst/>
                <a:uLnTx/>
                <a:uFillTx/>
                <a:latin typeface="Calibri" panose="020F0502020204030204"/>
                <a:ea typeface="+mn-ea"/>
                <a:cs typeface="+mn-cs"/>
              </a:rPr>
              <a:t>MRSE			April 9, 2024		Hospitals			See Megan</a:t>
            </a: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r>
              <a:rPr kumimoji="0" lang="en-US" sz="2000" b="1" i="0" u="none" strike="noStrike" kern="1200" cap="none" spc="0" normalizeH="0" baseline="0" noProof="0" dirty="0">
                <a:ln>
                  <a:noFill/>
                </a:ln>
                <a:solidFill>
                  <a:srgbClr val="455F51"/>
                </a:solidFill>
                <a:effectLst/>
                <a:uLnTx/>
                <a:uFillTx/>
                <a:latin typeface="Calibri" panose="020F0502020204030204"/>
                <a:ea typeface="+mn-ea"/>
                <a:cs typeface="+mn-cs"/>
              </a:rPr>
              <a:t>Coalition Meeting	May 16, 2024		OFTC				Survey Monkey </a:t>
            </a: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endParaRPr lang="en-US" sz="2000" b="1" dirty="0">
              <a:solidFill>
                <a:srgbClr val="455F51"/>
              </a:solidFill>
              <a:latin typeface="Calibri" panose="020F0502020204030204"/>
            </a:endParaRP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r>
              <a:rPr kumimoji="0" lang="en-US" sz="2000" b="1" i="0" u="none" strike="noStrike" kern="1200" cap="none" spc="0" normalizeH="0" baseline="0" noProof="0" dirty="0">
                <a:ln>
                  <a:noFill/>
                </a:ln>
                <a:solidFill>
                  <a:srgbClr val="455F51"/>
                </a:solidFill>
                <a:effectLst/>
                <a:uLnTx/>
                <a:uFillTx/>
                <a:latin typeface="Calibri" panose="020F0502020204030204"/>
                <a:ea typeface="+mn-ea"/>
                <a:cs typeface="+mn-cs"/>
              </a:rPr>
              <a:t>ICS 400			TBD			OFTC				See Megan</a:t>
            </a:r>
          </a:p>
          <a:p>
            <a:pPr marL="109728"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83" y="5353271"/>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55878"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23500" y="527275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0" y="5358327"/>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9212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Region H Information &amp; Where to Find it</a:t>
            </a:r>
          </a:p>
        </p:txBody>
      </p:sp>
      <p:sp>
        <p:nvSpPr>
          <p:cNvPr id="3" name="Content Placeholder 2"/>
          <p:cNvSpPr>
            <a:spLocks noGrp="1"/>
          </p:cNvSpPr>
          <p:nvPr>
            <p:ph idx="1"/>
          </p:nvPr>
        </p:nvSpPr>
        <p:spPr>
          <a:xfrm>
            <a:off x="472869" y="1430788"/>
            <a:ext cx="10972800" cy="4325112"/>
          </a:xfrm>
        </p:spPr>
        <p:txBody>
          <a:bodyPr>
            <a:normAutofit lnSpcReduction="10000"/>
          </a:bodyPr>
          <a:lstStyle/>
          <a:p>
            <a:pPr marL="342900" indent="-342900">
              <a:buFont typeface="Arial" panose="020B0604020202020204" pitchFamily="34" charset="0"/>
              <a:buChar char="•"/>
            </a:pPr>
            <a:r>
              <a:rPr lang="en-US" dirty="0"/>
              <a:t>Region H Website: </a:t>
            </a:r>
            <a:r>
              <a:rPr lang="en-US" dirty="0">
                <a:hlinkClick r:id="rId3"/>
              </a:rPr>
              <a:t>www.garegionhcoalition.com</a:t>
            </a:r>
            <a:endParaRPr lang="en-US" dirty="0"/>
          </a:p>
          <a:p>
            <a:pPr marL="342900" indent="-342900">
              <a:buFont typeface="Arial" panose="020B0604020202020204" pitchFamily="34" charset="0"/>
              <a:buChar char="•"/>
            </a:pPr>
            <a:r>
              <a:rPr lang="en-US" dirty="0"/>
              <a:t>All information can also be found on GHA911: </a:t>
            </a:r>
            <a:r>
              <a:rPr lang="en-US" b="1" u="sng" dirty="0">
                <a:solidFill>
                  <a:srgbClr val="FF0000"/>
                </a:solidFill>
              </a:rPr>
              <a:t>ghc911.org</a:t>
            </a:r>
          </a:p>
          <a:p>
            <a:pPr marL="342900" indent="-342900">
              <a:buFont typeface="Arial" panose="020B0604020202020204" pitchFamily="34" charset="0"/>
              <a:buChar char="•"/>
            </a:pPr>
            <a:r>
              <a:rPr lang="en-US" dirty="0"/>
              <a:t>If you haven’t already, please sign up as a new user. This is the new website for GHA911. Even if you had a log in on the old website you must create a new one here. </a:t>
            </a:r>
          </a:p>
          <a:p>
            <a:pPr marL="342900" indent="-342900">
              <a:buFont typeface="Arial" panose="020B0604020202020204" pitchFamily="34" charset="0"/>
              <a:buChar char="•"/>
            </a:pPr>
            <a:r>
              <a:rPr lang="en-US" dirty="0"/>
              <a:t>Steps: GHC911.org </a:t>
            </a:r>
            <a:r>
              <a:rPr lang="en-US" dirty="0">
                <a:sym typeface="Wingdings" panose="05000000000000000000" pitchFamily="2" charset="2"/>
              </a:rPr>
              <a:t> Sign Up Enter all information Myself or Mallory will approve you. </a:t>
            </a:r>
          </a:p>
          <a:p>
            <a:pPr marL="1028700" lvl="1" indent="-342900"/>
            <a:r>
              <a:rPr lang="en-US" dirty="0">
                <a:sym typeface="Wingdings" panose="05000000000000000000" pitchFamily="2" charset="2"/>
              </a:rPr>
              <a:t>Once you are approved you can find everything on here under the File Manager tab-&gt; Regional Coalitions -&gt; Region H. From plans, trainings, exercises, and all Coalition meeting minutes and documents.  </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575" y="527905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40087" y="580877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2120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ining presentation">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Training presentation.potx" id="{7B9FCAFE-DDE5-4198-9987-54DFCAD80598}" vid="{6015A8B0-C387-4E39-945C-0F39E3EB10B6}"/>
    </a:ext>
  </a:extLst>
</a:theme>
</file>

<file path=ppt/theme/theme2.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Training presentation</Template>
  <TotalTime>7099</TotalTime>
  <Words>1013</Words>
  <Application>Microsoft Office PowerPoint</Application>
  <PresentationFormat>Widescreen</PresentationFormat>
  <Paragraphs>91</Paragraphs>
  <Slides>11</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Georgia</vt:lpstr>
      <vt:lpstr>Impact</vt:lpstr>
      <vt:lpstr>Wingdings</vt:lpstr>
      <vt:lpstr>Wingdings 2</vt:lpstr>
      <vt:lpstr>Training presentation</vt:lpstr>
      <vt:lpstr>            Region H  Healthcare Coalition </vt:lpstr>
      <vt:lpstr>Updates</vt:lpstr>
      <vt:lpstr>Chemical/Radiation Surge TTX</vt:lpstr>
      <vt:lpstr>Chemical/Radiation Surge TTX</vt:lpstr>
      <vt:lpstr>Chemical/Radiation Surge TTX</vt:lpstr>
      <vt:lpstr>Participant Feedback </vt:lpstr>
      <vt:lpstr>Coalition business</vt:lpstr>
      <vt:lpstr>Conferences/Meetings/Exercises/Trainings </vt:lpstr>
      <vt:lpstr>Region H Information &amp; Where to Find it</vt:lpstr>
      <vt:lpstr>Region H Leadership               EMA contacts</vt:lpstr>
      <vt:lpstr>Next Coalition Meeting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 H  Healthcare Coalition</dc:title>
  <dc:creator>Craft, Megan</dc:creator>
  <cp:lastModifiedBy>Craft, Megan</cp:lastModifiedBy>
  <cp:revision>11</cp:revision>
  <dcterms:created xsi:type="dcterms:W3CDTF">2022-05-10T15:28:01Z</dcterms:created>
  <dcterms:modified xsi:type="dcterms:W3CDTF">2024-02-14T21:53:29Z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