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handoutMasterIdLst>
    <p:handoutMasterId r:id="rId19"/>
  </p:handoutMasterIdLst>
  <p:sldIdLst>
    <p:sldId id="257" r:id="rId2"/>
    <p:sldId id="300" r:id="rId3"/>
    <p:sldId id="287" r:id="rId4"/>
    <p:sldId id="288" r:id="rId5"/>
    <p:sldId id="289" r:id="rId6"/>
    <p:sldId id="290" r:id="rId7"/>
    <p:sldId id="292" r:id="rId8"/>
    <p:sldId id="294" r:id="rId9"/>
    <p:sldId id="295" r:id="rId10"/>
    <p:sldId id="296" r:id="rId11"/>
    <p:sldId id="297" r:id="rId12"/>
    <p:sldId id="299" r:id="rId13"/>
    <p:sldId id="276" r:id="rId14"/>
    <p:sldId id="277" r:id="rId15"/>
    <p:sldId id="298" r:id="rId16"/>
    <p:sldId id="2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911" autoAdjust="0"/>
  </p:normalViewPr>
  <p:slideViewPr>
    <p:cSldViewPr snapToGrid="0">
      <p:cViewPr varScale="1">
        <p:scale>
          <a:sx n="112" d="100"/>
          <a:sy n="112" d="100"/>
        </p:scale>
        <p:origin x="552" y="96"/>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796EA6-6F25-4F19-87BA-7ADCC16DAEFF}" type="datetimeFigureOut">
              <a:rPr lang="en-US" smtClean="0"/>
              <a:t>2/12/2025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4E50CC-F33A-4EF4-9F12-93EC4A21A0CF}" type="slidenum">
              <a:rPr lang="en-US" smtClean="0"/>
              <a:t>‹#›</a:t>
            </a:fld>
            <a:endParaRPr lang="en-US"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9C172E-A8B5-46F6-B05C-DFA3E2E0F207}" type="datetimeFigureOut">
              <a:rPr lang="en-US" smtClean="0"/>
              <a:t>2/12/2025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74CE4-FBD8-4481-AEFB-CA53E599A745}" type="slidenum">
              <a:rPr lang="en-US" smtClean="0"/>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10</a:t>
            </a:fld>
            <a:endParaRPr lang="en-US" dirty="0"/>
          </a:p>
        </p:txBody>
      </p:sp>
    </p:spTree>
    <p:extLst>
      <p:ext uri="{BB962C8B-B14F-4D97-AF65-F5344CB8AC3E}">
        <p14:creationId xmlns:p14="http://schemas.microsoft.com/office/powerpoint/2010/main" val="1826264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11</a:t>
            </a:fld>
            <a:endParaRPr lang="en-US" dirty="0"/>
          </a:p>
        </p:txBody>
      </p:sp>
    </p:spTree>
    <p:extLst>
      <p:ext uri="{BB962C8B-B14F-4D97-AF65-F5344CB8AC3E}">
        <p14:creationId xmlns:p14="http://schemas.microsoft.com/office/powerpoint/2010/main" val="1394038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DDA130-E45E-172D-D39F-EB0AD50990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9B74B3-E9DE-C4EB-8C63-ADF417232A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ABA516-6AEC-3D32-6E4F-7B70E1384BE8}"/>
              </a:ext>
            </a:extLst>
          </p:cNvPr>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a:extLst>
              <a:ext uri="{FF2B5EF4-FFF2-40B4-BE49-F238E27FC236}">
                <a16:creationId xmlns:a16="http://schemas.microsoft.com/office/drawing/2014/main" id="{5EB1A025-6E52-2DD9-1D22-AAA4548D3AEF}"/>
              </a:ext>
            </a:extLst>
          </p:cNvPr>
          <p:cNvSpPr>
            <a:spLocks noGrp="1"/>
          </p:cNvSpPr>
          <p:nvPr>
            <p:ph type="sldNum" sz="quarter" idx="10"/>
          </p:nvPr>
        </p:nvSpPr>
        <p:spPr/>
        <p:txBody>
          <a:bodyPr/>
          <a:lstStyle/>
          <a:p>
            <a:fld id="{CF2FD335-6D8E-486A-8F5F-DFC7325903FF}" type="slidenum">
              <a:rPr lang="en-US" smtClean="0"/>
              <a:t>12</a:t>
            </a:fld>
            <a:endParaRPr lang="en-US" dirty="0"/>
          </a:p>
        </p:txBody>
      </p:sp>
    </p:spTree>
    <p:extLst>
      <p:ext uri="{BB962C8B-B14F-4D97-AF65-F5344CB8AC3E}">
        <p14:creationId xmlns:p14="http://schemas.microsoft.com/office/powerpoint/2010/main" val="2017146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13</a:t>
            </a:fld>
            <a:endParaRPr lang="en-US" dirty="0"/>
          </a:p>
        </p:txBody>
      </p:sp>
    </p:spTree>
    <p:extLst>
      <p:ext uri="{BB962C8B-B14F-4D97-AF65-F5344CB8AC3E}">
        <p14:creationId xmlns:p14="http://schemas.microsoft.com/office/powerpoint/2010/main" val="3328750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14</a:t>
            </a:fld>
            <a:endParaRPr lang="en-US" dirty="0"/>
          </a:p>
        </p:txBody>
      </p:sp>
    </p:spTree>
    <p:extLst>
      <p:ext uri="{BB962C8B-B14F-4D97-AF65-F5344CB8AC3E}">
        <p14:creationId xmlns:p14="http://schemas.microsoft.com/office/powerpoint/2010/main" val="31409850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15</a:t>
            </a:fld>
            <a:endParaRPr lang="en-US" dirty="0"/>
          </a:p>
        </p:txBody>
      </p:sp>
    </p:spTree>
    <p:extLst>
      <p:ext uri="{BB962C8B-B14F-4D97-AF65-F5344CB8AC3E}">
        <p14:creationId xmlns:p14="http://schemas.microsoft.com/office/powerpoint/2010/main" val="2136405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16</a:t>
            </a:fld>
            <a:endParaRPr lang="en-US" dirty="0"/>
          </a:p>
        </p:txBody>
      </p:sp>
    </p:spTree>
    <p:extLst>
      <p:ext uri="{BB962C8B-B14F-4D97-AF65-F5344CB8AC3E}">
        <p14:creationId xmlns:p14="http://schemas.microsoft.com/office/powerpoint/2010/main" val="1307342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C2D8F-2E70-60E3-4685-D973B99EEB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360080-3745-DB1D-1BC8-B1BE02385C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1B0E14-2989-7B3A-A33A-A41AA8459615}"/>
              </a:ext>
            </a:extLst>
          </p:cNvPr>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a:extLst>
              <a:ext uri="{FF2B5EF4-FFF2-40B4-BE49-F238E27FC236}">
                <a16:creationId xmlns:a16="http://schemas.microsoft.com/office/drawing/2014/main" id="{DA30CF3C-EAD4-3EF0-C5DA-79DF753DA806}"/>
              </a:ext>
            </a:extLst>
          </p:cNvPr>
          <p:cNvSpPr>
            <a:spLocks noGrp="1"/>
          </p:cNvSpPr>
          <p:nvPr>
            <p:ph type="sldNum" sz="quarter" idx="10"/>
          </p:nvPr>
        </p:nvSpPr>
        <p:spPr/>
        <p:txBody>
          <a:bodyPr/>
          <a:lstStyle/>
          <a:p>
            <a:fld id="{CF2FD335-6D8E-486A-8F5F-DFC7325903FF}" type="slidenum">
              <a:rPr lang="en-US" smtClean="0"/>
              <a:t>2</a:t>
            </a:fld>
            <a:endParaRPr lang="en-US" dirty="0"/>
          </a:p>
        </p:txBody>
      </p:sp>
    </p:spTree>
    <p:extLst>
      <p:ext uri="{BB962C8B-B14F-4D97-AF65-F5344CB8AC3E}">
        <p14:creationId xmlns:p14="http://schemas.microsoft.com/office/powerpoint/2010/main" val="3297307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3</a:t>
            </a:fld>
            <a:endParaRPr lang="en-US" dirty="0"/>
          </a:p>
        </p:txBody>
      </p:sp>
    </p:spTree>
    <p:extLst>
      <p:ext uri="{BB962C8B-B14F-4D97-AF65-F5344CB8AC3E}">
        <p14:creationId xmlns:p14="http://schemas.microsoft.com/office/powerpoint/2010/main" val="9038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4</a:t>
            </a:fld>
            <a:endParaRPr lang="en-US" dirty="0"/>
          </a:p>
        </p:txBody>
      </p:sp>
    </p:spTree>
    <p:extLst>
      <p:ext uri="{BB962C8B-B14F-4D97-AF65-F5344CB8AC3E}">
        <p14:creationId xmlns:p14="http://schemas.microsoft.com/office/powerpoint/2010/main" val="2230235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5</a:t>
            </a:fld>
            <a:endParaRPr lang="en-US" dirty="0"/>
          </a:p>
        </p:txBody>
      </p:sp>
    </p:spTree>
    <p:extLst>
      <p:ext uri="{BB962C8B-B14F-4D97-AF65-F5344CB8AC3E}">
        <p14:creationId xmlns:p14="http://schemas.microsoft.com/office/powerpoint/2010/main" val="378794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6</a:t>
            </a:fld>
            <a:endParaRPr lang="en-US" dirty="0"/>
          </a:p>
        </p:txBody>
      </p:sp>
    </p:spTree>
    <p:extLst>
      <p:ext uri="{BB962C8B-B14F-4D97-AF65-F5344CB8AC3E}">
        <p14:creationId xmlns:p14="http://schemas.microsoft.com/office/powerpoint/2010/main" val="1287306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7</a:t>
            </a:fld>
            <a:endParaRPr lang="en-US" dirty="0"/>
          </a:p>
        </p:txBody>
      </p:sp>
    </p:spTree>
    <p:extLst>
      <p:ext uri="{BB962C8B-B14F-4D97-AF65-F5344CB8AC3E}">
        <p14:creationId xmlns:p14="http://schemas.microsoft.com/office/powerpoint/2010/main" val="1522673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8</a:t>
            </a:fld>
            <a:endParaRPr lang="en-US" dirty="0"/>
          </a:p>
        </p:txBody>
      </p:sp>
    </p:spTree>
    <p:extLst>
      <p:ext uri="{BB962C8B-B14F-4D97-AF65-F5344CB8AC3E}">
        <p14:creationId xmlns:p14="http://schemas.microsoft.com/office/powerpoint/2010/main" val="654265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9</a:t>
            </a:fld>
            <a:endParaRPr lang="en-US" dirty="0"/>
          </a:p>
        </p:txBody>
      </p:sp>
    </p:spTree>
    <p:extLst>
      <p:ext uri="{BB962C8B-B14F-4D97-AF65-F5344CB8AC3E}">
        <p14:creationId xmlns:p14="http://schemas.microsoft.com/office/powerpoint/2010/main" val="136597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389009"/>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17" name="Footer Placeholder 16"/>
          <p:cNvSpPr>
            <a:spLocks noGrp="1"/>
          </p:cNvSpPr>
          <p:nvPr>
            <p:ph type="ftr" sz="quarter" idx="11"/>
          </p:nvPr>
        </p:nvSpPr>
        <p:spPr>
          <a:xfrm>
            <a:off x="7265116" y="4205288"/>
            <a:ext cx="1727200" cy="457200"/>
          </a:xfrm>
        </p:spPr>
        <p:txBody>
          <a:bodyPr/>
          <a:lstStyle>
            <a:lvl1pPr>
              <a:defRPr>
                <a:solidFill>
                  <a:schemeClr val="accent2">
                    <a:lumMod val="75000"/>
                  </a:schemeClr>
                </a:solidFill>
              </a:defRPr>
            </a:lvl1pPr>
          </a:lstStyle>
          <a:p>
            <a:r>
              <a:rPr lang="en-US"/>
              <a:t>Add a footer</a:t>
            </a:r>
            <a:endParaRPr lang="en-US" dirty="0"/>
          </a:p>
        </p:txBody>
      </p:sp>
      <p:sp>
        <p:nvSpPr>
          <p:cNvPr id="28" name="Date Placeholder 27"/>
          <p:cNvSpPr>
            <a:spLocks noGrp="1"/>
          </p:cNvSpPr>
          <p:nvPr>
            <p:ph type="dt" sz="half" idx="10"/>
          </p:nvPr>
        </p:nvSpPr>
        <p:spPr>
          <a:xfrm>
            <a:off x="9043832" y="4206240"/>
            <a:ext cx="1280160" cy="457200"/>
          </a:xfrm>
        </p:spPr>
        <p:txBody>
          <a:bodyPr/>
          <a:lstStyle>
            <a:lvl1pPr>
              <a:defRPr>
                <a:solidFill>
                  <a:schemeClr val="accent2">
                    <a:lumMod val="75000"/>
                  </a:schemeClr>
                </a:solidFill>
              </a:defRPr>
            </a:lvl1pPr>
          </a:lstStyle>
          <a:p>
            <a:fld id="{4E708F12-96AD-4ED4-8132-A78F5E42C1F5}" type="datetime1">
              <a:rPr lang="en-US" smtClean="0"/>
              <a:pPr/>
              <a:t>2/12/2025</a:t>
            </a:fld>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lvl1pPr>
              <a:defRPr/>
            </a:lvl1pPr>
            <a:lvl5pP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7FA170-8299-44AD-AEEF-FC686C3D7804}" type="datetime1">
              <a:rPr lang="en-US" smtClean="0"/>
              <a:t>2/12/2025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a:lstStyle>
            <a:lvl1pPr>
              <a:defRPr/>
            </a:lvl1pPr>
          </a:lstStyle>
          <a:p>
            <a:r>
              <a:rPr kumimoji="0" lang="en-US"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231763A-68EC-4ECD-9620-D9FE9CDDD622}" type="datetime1">
              <a:rPr lang="en-US" smtClean="0"/>
              <a:t>2/12/2025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vl1pPr>
            <a:lvl5pPr>
              <a:defRPr/>
            </a:lvl5pPr>
            <a:lvl6pPr>
              <a:defRPr/>
            </a:lvl6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98BEDD-6160-49BB-B372-861DE7DE9BA5}" type="datetime1">
              <a:rPr lang="en-US" smtClean="0"/>
              <a:t>2/12/2025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AAE819F-B7FD-4B29-8F66-9E318144BC2A}" type="datetime1">
              <a:rPr lang="en-US" smtClean="0"/>
              <a:t>2/12/2025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D4CA159C-B6E0-4F10-9F4A-2FA57003B139}" type="datetime1">
              <a:rPr lang="en-US" smtClean="0"/>
              <a:t>2/12/2025</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28" name="Footer Placeholder 27"/>
          <p:cNvSpPr>
            <a:spLocks noGrp="1"/>
          </p:cNvSpPr>
          <p:nvPr>
            <p:ph type="ftr" sz="quarter" idx="12"/>
          </p:nvPr>
        </p:nvSpPr>
        <p:spPr/>
        <p:txBody>
          <a:bodyPr rtlCol="0"/>
          <a:lstStyle/>
          <a:p>
            <a:r>
              <a:rPr lang="en-US" dirty="0"/>
              <a:t>Add a footer</a:t>
            </a:r>
          </a:p>
        </p:txBody>
      </p:sp>
      <p:sp>
        <p:nvSpPr>
          <p:cNvPr id="26" name="Date Placeholder 25"/>
          <p:cNvSpPr>
            <a:spLocks noGrp="1"/>
          </p:cNvSpPr>
          <p:nvPr>
            <p:ph type="dt" sz="half" idx="10"/>
          </p:nvPr>
        </p:nvSpPr>
        <p:spPr/>
        <p:txBody>
          <a:bodyPr rtlCol="0"/>
          <a:lstStyle/>
          <a:p>
            <a:fld id="{8170CBBB-D1D1-4386-A5E9-07F3477B78F3}" type="datetime1">
              <a:rPr lang="en-US" smtClean="0"/>
              <a:t>2/12/2025</a:t>
            </a:fld>
            <a:endParaRPr lang="en-US" dirty="0"/>
          </a:p>
        </p:txBody>
      </p:sp>
      <p:sp>
        <p:nvSpPr>
          <p:cNvPr id="27" name="Slide Number Placeholder 26"/>
          <p:cNvSpPr>
            <a:spLocks noGrp="1"/>
          </p:cNvSpPr>
          <p:nvPr>
            <p:ph type="sldNum" sz="quarter" idx="11"/>
          </p:nvPr>
        </p:nvSpPr>
        <p:spPr/>
        <p:txBody>
          <a:bodyPr rtlCol="0"/>
          <a:lstStyle/>
          <a:p>
            <a:fld id="{401CF334-2D5C-4859-84A6-CA7E6E43FAEB}" type="slidenum">
              <a:rPr lang="en-US" smtClean="0"/>
              <a:t>‹#›</a:t>
            </a:fld>
            <a:endParaRPr lang="en-US"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4" name="Footer Placeholder 3"/>
          <p:cNvSpPr>
            <a:spLocks noGrp="1"/>
          </p:cNvSpPr>
          <p:nvPr>
            <p:ph type="ftr" sz="quarter" idx="11"/>
          </p:nvPr>
        </p:nvSpPr>
        <p:spPr>
          <a:xfrm>
            <a:off x="7010400" y="612648"/>
            <a:ext cx="1767840" cy="457200"/>
          </a:xfrm>
        </p:spPr>
        <p:txBody>
          <a:bodyPr/>
          <a:lstStyle/>
          <a:p>
            <a:r>
              <a:rPr lang="en-US" dirty="0"/>
              <a:t>Add a footer</a:t>
            </a:r>
          </a:p>
        </p:txBody>
      </p:sp>
      <p:sp>
        <p:nvSpPr>
          <p:cNvPr id="3" name="Date Placeholder 2"/>
          <p:cNvSpPr>
            <a:spLocks noGrp="1"/>
          </p:cNvSpPr>
          <p:nvPr>
            <p:ph type="dt" sz="half" idx="10"/>
          </p:nvPr>
        </p:nvSpPr>
        <p:spPr>
          <a:xfrm>
            <a:off x="8778240" y="612648"/>
            <a:ext cx="1276352" cy="457200"/>
          </a:xfrm>
        </p:spPr>
        <p:txBody>
          <a:bodyPr/>
          <a:lstStyle/>
          <a:p>
            <a:fld id="{9FA4CAD8-0EA7-4615-B69B-B2F199EF3A93}" type="datetime1">
              <a:rPr lang="en-US" smtClean="0"/>
              <a:t>2/12/2025</a:t>
            </a:fld>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B9234BD7-6953-492C-921B-E68B2D7F14C8}" type="datetime1">
              <a:rPr lang="en-US" smtClean="0"/>
              <a:t>2/12/2025</a:t>
            </a:fld>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anchor="b"/>
          <a:lstStyle>
            <a:lvl1pPr algn="l">
              <a:buNone/>
              <a:defRPr sz="1800" b="1"/>
            </a:lvl1pPr>
          </a:lstStyle>
          <a:p>
            <a:r>
              <a:rPr kumimoji="0" lang="en-US" dirty="0"/>
              <a:t>Edit Master title style</a:t>
            </a:r>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5A17D9B-D4D3-4E23-88DF-2E354FA43196}" type="datetime1">
              <a:rPr lang="en-US" smtClean="0"/>
              <a:t>2/12/2025</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541F67C5-D04E-4576-B61C-12ABA14BBD6C}" type="datetime1">
              <a:rPr lang="en-US" smtClean="0"/>
              <a:t>2/12/2025</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1100">
                <a:solidFill>
                  <a:schemeClr val="accent2">
                    <a:lumMod val="75000"/>
                  </a:schemeClr>
                </a:solidFill>
              </a:defRPr>
            </a:lvl1pPr>
          </a:lstStyle>
          <a:p>
            <a:r>
              <a:rPr lang="en-US"/>
              <a:t>Add a footer</a:t>
            </a:r>
            <a:endParaRPr lang="en-US" dirty="0"/>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1100">
                <a:solidFill>
                  <a:schemeClr val="accent2">
                    <a:lumMod val="75000"/>
                  </a:schemeClr>
                </a:solidFill>
              </a:defRPr>
            </a:lvl1pPr>
          </a:lstStyle>
          <a:p>
            <a:fld id="{C20F09E4-6EA4-4BF3-9FC8-FF40373B88E6}" type="datetime1">
              <a:rPr lang="en-US" smtClean="0"/>
              <a:pPr/>
              <a:t>2/12/2025</a:t>
            </a:fld>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aregionhcoalition.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ghc911.or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2714" y="1410056"/>
            <a:ext cx="5791200" cy="1548006"/>
          </a:xfrm>
        </p:spPr>
        <p:txBody>
          <a:bodyPr>
            <a:normAutofit fontScale="90000"/>
          </a:bodyPr>
          <a:lstStyle/>
          <a:p>
            <a:r>
              <a:rPr lang="en-US" dirty="0"/>
              <a:t>            </a:t>
            </a:r>
            <a:r>
              <a:rPr lang="en-US" sz="5400" dirty="0">
                <a:latin typeface="Impact" panose="020B0806030902050204" pitchFamily="34" charset="0"/>
              </a:rPr>
              <a:t>Region H </a:t>
            </a:r>
            <a:br>
              <a:rPr lang="en-US" sz="5400" dirty="0">
                <a:latin typeface="Impact" panose="020B0806030902050204" pitchFamily="34" charset="0"/>
              </a:rPr>
            </a:br>
            <a:r>
              <a:rPr lang="en-US" sz="5400" dirty="0">
                <a:latin typeface="Impact" panose="020B0806030902050204" pitchFamily="34" charset="0"/>
              </a:rPr>
              <a:t>Healthcare Coalition </a:t>
            </a:r>
          </a:p>
        </p:txBody>
      </p:sp>
      <p:sp>
        <p:nvSpPr>
          <p:cNvPr id="3" name="Subtitle 2"/>
          <p:cNvSpPr>
            <a:spLocks noGrp="1"/>
          </p:cNvSpPr>
          <p:nvPr>
            <p:ph type="subTitle" idx="1"/>
          </p:nvPr>
        </p:nvSpPr>
        <p:spPr>
          <a:xfrm>
            <a:off x="-5697" y="3840118"/>
            <a:ext cx="6604000" cy="1752600"/>
          </a:xfrm>
        </p:spPr>
        <p:txBody>
          <a:bodyPr/>
          <a:lstStyle/>
          <a:p>
            <a:r>
              <a:rPr lang="en-US" dirty="0"/>
              <a:t>Quarterly Meeting: February 13, 2025</a:t>
            </a:r>
          </a:p>
          <a:p>
            <a:r>
              <a:rPr lang="en-US" dirty="0"/>
              <a:t>Virtual via </a:t>
            </a:r>
            <a:r>
              <a:rPr lang="en-US" dirty="0" err="1"/>
              <a:t>WebEx</a:t>
            </a:r>
            <a:endParaRPr lang="en-US" dirty="0"/>
          </a:p>
          <a:p>
            <a:r>
              <a:rPr lang="en-US" dirty="0"/>
              <a:t>10:00-11:30</a:t>
            </a:r>
          </a:p>
        </p:txBody>
      </p:sp>
      <p:pic>
        <p:nvPicPr>
          <p:cNvPr id="4" name="Picture 3">
            <a:extLst>
              <a:ext uri="{FF2B5EF4-FFF2-40B4-BE49-F238E27FC236}">
                <a16:creationId xmlns:a16="http://schemas.microsoft.com/office/drawing/2014/main" id="{5527EE27-2065-902A-CFCF-620E10938A05}"/>
              </a:ext>
            </a:extLst>
          </p:cNvPr>
          <p:cNvPicPr>
            <a:picLocks noChangeAspect="1"/>
          </p:cNvPicPr>
          <p:nvPr/>
        </p:nvPicPr>
        <p:blipFill rotWithShape="1">
          <a:blip r:embed="rId3">
            <a:extLst>
              <a:ext uri="{28A0092B-C50C-407E-A947-70E740481C1C}">
                <a14:useLocalDpi xmlns:a14="http://schemas.microsoft.com/office/drawing/2010/main" val="0"/>
              </a:ext>
            </a:extLst>
          </a:blip>
          <a:srcRect l="5825" t="7601" r="5442" b="5443"/>
          <a:stretch/>
        </p:blipFill>
        <p:spPr>
          <a:xfrm>
            <a:off x="1797828" y="273465"/>
            <a:ext cx="3219935" cy="3155535"/>
          </a:xfrm>
          <a:prstGeom prst="rect">
            <a:avLst/>
          </a:prstGeom>
          <a:solidFill>
            <a:schemeClr val="tx2"/>
          </a:solidFill>
        </p:spPr>
      </p:pic>
      <p:cxnSp>
        <p:nvCxnSpPr>
          <p:cNvPr id="6" name="Straight Connector 5">
            <a:extLst>
              <a:ext uri="{FF2B5EF4-FFF2-40B4-BE49-F238E27FC236}">
                <a16:creationId xmlns:a16="http://schemas.microsoft.com/office/drawing/2014/main" id="{390953FE-B285-EE0B-DDC7-877F5C2685A0}"/>
              </a:ext>
            </a:extLst>
          </p:cNvPr>
          <p:cNvCxnSpPr>
            <a:cxnSpLocks/>
          </p:cNvCxnSpPr>
          <p:nvPr/>
        </p:nvCxnSpPr>
        <p:spPr>
          <a:xfrm>
            <a:off x="5494946" y="273465"/>
            <a:ext cx="0" cy="334140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Real World Events</a:t>
            </a:r>
          </a:p>
        </p:txBody>
      </p:sp>
      <p:sp>
        <p:nvSpPr>
          <p:cNvPr id="3" name="Content Placeholder 2"/>
          <p:cNvSpPr>
            <a:spLocks noGrp="1"/>
          </p:cNvSpPr>
          <p:nvPr>
            <p:ph idx="1"/>
          </p:nvPr>
        </p:nvSpPr>
        <p:spPr>
          <a:xfrm>
            <a:off x="472869" y="1430788"/>
            <a:ext cx="10972800" cy="4325112"/>
          </a:xfrm>
        </p:spPr>
        <p:txBody>
          <a:bodyPr/>
          <a:lstStyle/>
          <a:p>
            <a:pPr marL="342900" indent="-342900">
              <a:buFont typeface="Arial" panose="020B0604020202020204" pitchFamily="34" charset="0"/>
              <a:buChar char="•"/>
            </a:pPr>
            <a:r>
              <a:rPr lang="en-US" dirty="0"/>
              <a:t>Report out from any/all Region H members who were affected by snowstorm or any power outages, etc.</a:t>
            </a:r>
          </a:p>
          <a:p>
            <a:pPr marL="342900" indent="-342900">
              <a:buFont typeface="Arial" panose="020B0604020202020204" pitchFamily="34" charset="0"/>
              <a:buChar char="•"/>
            </a:pPr>
            <a:r>
              <a:rPr lang="en-US" sz="2800" dirty="0"/>
              <a:t>And any of those that received resources from us- tell us how the process was, and what can be improved.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5" y="5276244"/>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974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business</a:t>
            </a:r>
          </a:p>
        </p:txBody>
      </p:sp>
      <p:sp>
        <p:nvSpPr>
          <p:cNvPr id="3" name="Content Placeholder 2"/>
          <p:cNvSpPr>
            <a:spLocks noGrp="1"/>
          </p:cNvSpPr>
          <p:nvPr>
            <p:ph idx="1"/>
          </p:nvPr>
        </p:nvSpPr>
        <p:spPr>
          <a:xfrm>
            <a:off x="472869" y="1430788"/>
            <a:ext cx="10972800" cy="4325112"/>
          </a:xfrm>
        </p:spPr>
        <p:txBody>
          <a:bodyPr>
            <a:normAutofit/>
          </a:bodyPr>
          <a:lstStyle/>
          <a:p>
            <a:pPr marL="342900" indent="-342900">
              <a:buFont typeface="Arial" panose="020B0604020202020204" pitchFamily="34" charset="0"/>
              <a:buChar char="•"/>
            </a:pPr>
            <a:r>
              <a:rPr lang="en-US" dirty="0"/>
              <a:t>July 1 started the new 5 year grant cycle and will run from July 1, 2024-June 30, 2029. </a:t>
            </a:r>
          </a:p>
          <a:p>
            <a:pPr marL="342900" indent="-342900">
              <a:buFont typeface="Arial" panose="020B0604020202020204" pitchFamily="34" charset="0"/>
              <a:buChar char="•"/>
            </a:pPr>
            <a:r>
              <a:rPr lang="en-US" dirty="0"/>
              <a:t>Some of the topics that will be our focus: Extended Downtime, Patient Placement, Cyber Security, Resource Management, Health Care Workforce Support and more. This year will consist of a lot of plans and Coalition Assessments. Be on the lookout for multiple surveys.</a:t>
            </a:r>
          </a:p>
          <a:p>
            <a:pPr marL="342900" indent="-342900">
              <a:buFont typeface="Arial" panose="020B0604020202020204" pitchFamily="34" charset="0"/>
              <a:buChar char="•"/>
            </a:pPr>
            <a:r>
              <a:rPr lang="en-US" dirty="0"/>
              <a:t>We will still have our annual MRSE and biannual communication drills.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743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5D961B-6DDB-CB03-AA36-1280E9C2D3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724596-17FF-7DEC-0721-ED49AA6CD041}"/>
              </a:ext>
            </a:extLst>
          </p:cNvPr>
          <p:cNvSpPr>
            <a:spLocks noGrp="1"/>
          </p:cNvSpPr>
          <p:nvPr>
            <p:ph type="title"/>
          </p:nvPr>
        </p:nvSpPr>
        <p:spPr>
          <a:xfrm>
            <a:off x="0" y="336259"/>
            <a:ext cx="10972800" cy="1066800"/>
          </a:xfrm>
        </p:spPr>
        <p:txBody>
          <a:bodyPr/>
          <a:lstStyle/>
          <a:p>
            <a:pPr algn="ctr"/>
            <a:r>
              <a:rPr lang="en-US" dirty="0"/>
              <a:t>Coalition Budget</a:t>
            </a:r>
          </a:p>
        </p:txBody>
      </p:sp>
      <p:sp>
        <p:nvSpPr>
          <p:cNvPr id="3" name="Content Placeholder 2">
            <a:extLst>
              <a:ext uri="{FF2B5EF4-FFF2-40B4-BE49-F238E27FC236}">
                <a16:creationId xmlns:a16="http://schemas.microsoft.com/office/drawing/2014/main" id="{B327D7D7-971E-78D4-9EE8-214517300E49}"/>
              </a:ext>
            </a:extLst>
          </p:cNvPr>
          <p:cNvSpPr>
            <a:spLocks noGrp="1"/>
          </p:cNvSpPr>
          <p:nvPr>
            <p:ph idx="1"/>
          </p:nvPr>
        </p:nvSpPr>
        <p:spPr>
          <a:xfrm>
            <a:off x="472869" y="1430788"/>
            <a:ext cx="10972800" cy="4325112"/>
          </a:xfrm>
        </p:spPr>
        <p:txBody>
          <a:bodyPr>
            <a:normAutofit/>
          </a:bodyPr>
          <a:lstStyle/>
          <a:p>
            <a:pPr algn="l"/>
            <a:r>
              <a:rPr kumimoji="0" lang="en-US" sz="2800" b="0" i="0" u="none" strike="noStrike" kern="1200" cap="none" spc="0" normalizeH="0" baseline="0" noProof="0" dirty="0">
                <a:ln>
                  <a:noFill/>
                </a:ln>
                <a:solidFill>
                  <a:srgbClr val="455F51"/>
                </a:solidFill>
                <a:effectLst/>
                <a:uLnTx/>
                <a:uFillTx/>
                <a:latin typeface="Calibri" panose="020F0502020204030204"/>
                <a:ea typeface="+mn-ea"/>
                <a:cs typeface="+mn-cs"/>
              </a:rPr>
              <a:t>We received funding at the end of September started spending then unfortunately we are currently on a spending freeze. We don’t have any details on when we can spend again but we are hopeful it will be soon. If not, we will update everyone on what we find out about the budget. </a:t>
            </a:r>
            <a:endParaRPr lang="en-US" dirty="0">
              <a:solidFill>
                <a:srgbClr val="455F51"/>
              </a:solidFill>
              <a:latin typeface="Calibri" panose="020F0502020204030204"/>
            </a:endParaRPr>
          </a:p>
          <a:p>
            <a:pPr algn="l"/>
            <a:endParaRPr lang="en-US" dirty="0">
              <a:solidFill>
                <a:srgbClr val="455F51"/>
              </a:solidFill>
              <a:latin typeface="Calibri" panose="020F0502020204030204"/>
            </a:endParaRPr>
          </a:p>
          <a:p>
            <a:pPr algn="l"/>
            <a:r>
              <a:rPr lang="en-US" dirty="0">
                <a:solidFill>
                  <a:srgbClr val="455F51"/>
                </a:solidFill>
                <a:latin typeface="Calibri" panose="020F0502020204030204"/>
              </a:rPr>
              <a:t>If you want to travel to EMAG we have 1 spot available unless the funding freeze does not get lifted, then we will have to cancel.</a:t>
            </a:r>
            <a:br>
              <a:rPr lang="fr-FR" b="0" i="0" dirty="0">
                <a:effectLst/>
                <a:latin typeface="Google Sans Text"/>
              </a:rPr>
            </a:br>
            <a:endParaRPr lang="en-US" dirty="0"/>
          </a:p>
        </p:txBody>
      </p:sp>
      <p:pic>
        <p:nvPicPr>
          <p:cNvPr id="5" name="Picture 4">
            <a:extLst>
              <a:ext uri="{FF2B5EF4-FFF2-40B4-BE49-F238E27FC236}">
                <a16:creationId xmlns:a16="http://schemas.microsoft.com/office/drawing/2014/main" id="{67BABB18-29F7-A553-4FFC-BE004FE765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1BC8A9B5-7618-EF4A-72D1-08FA12CC3E86}"/>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EC91FE3E-AEEC-0CAA-C7CA-74F2065E5965}"/>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34797A8-16AA-65EB-AE3C-FFD586A4B8E2}"/>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686110F-B6CD-DE9C-2712-9CF9FA3F1077}"/>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640B6A9-092D-C2C3-F280-BC0373382079}"/>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8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9437"/>
            <a:ext cx="10972800" cy="1066800"/>
          </a:xfrm>
        </p:spPr>
        <p:txBody>
          <a:bodyPr/>
          <a:lstStyle/>
          <a:p>
            <a:pPr algn="ctr"/>
            <a:r>
              <a:rPr lang="en-US" b="1" dirty="0"/>
              <a:t>Conferences/Meetings/Exercises/Trainings </a:t>
            </a:r>
            <a:endParaRPr lang="en-US" dirty="0"/>
          </a:p>
        </p:txBody>
      </p:sp>
      <p:sp>
        <p:nvSpPr>
          <p:cNvPr id="3" name="Content Placeholder 2"/>
          <p:cNvSpPr>
            <a:spLocks noGrp="1"/>
          </p:cNvSpPr>
          <p:nvPr>
            <p:ph idx="1"/>
          </p:nvPr>
        </p:nvSpPr>
        <p:spPr>
          <a:xfrm>
            <a:off x="0" y="991315"/>
            <a:ext cx="12239001" cy="5368056"/>
          </a:xfrm>
        </p:spPr>
        <p:txBody>
          <a:bodyPr>
            <a:normAutofit/>
          </a:bodyPr>
          <a:lstStyle/>
          <a:p>
            <a:pPr marL="109728" indent="0">
              <a:buNone/>
            </a:pPr>
            <a:r>
              <a:rPr lang="en-US" b="1" u="sng" dirty="0"/>
              <a:t>EVENT 		DATES</a:t>
            </a:r>
            <a:r>
              <a:rPr lang="en-US" u="sng" dirty="0"/>
              <a:t>	          	 </a:t>
            </a:r>
            <a:r>
              <a:rPr lang="en-US" b="1" u="sng" dirty="0"/>
              <a:t>LOCATIONS</a:t>
            </a:r>
            <a:r>
              <a:rPr lang="en-US" u="sng" dirty="0"/>
              <a:t>			</a:t>
            </a:r>
            <a:r>
              <a:rPr lang="en-US" b="1" u="sng" dirty="0"/>
              <a:t>SIGN UP</a:t>
            </a:r>
            <a:endParaRPr lang="en-US" sz="2200" b="1" dirty="0"/>
          </a:p>
          <a:p>
            <a:pPr marL="109728" indent="0">
              <a:buNone/>
            </a:pPr>
            <a:r>
              <a:rPr lang="en-US" sz="2200" b="1" dirty="0"/>
              <a:t>Coalition Mtg	 	February 13, 2025	VIRTUAL*			Survey Monkey	</a:t>
            </a:r>
          </a:p>
          <a:p>
            <a:pPr marL="109728" indent="0">
              <a:buNone/>
            </a:pPr>
            <a:r>
              <a:rPr lang="en-US" sz="2200" b="1" dirty="0"/>
              <a:t>EMAG			April 8-11, 2025	Jekyll Island, GA		25 spots </a:t>
            </a:r>
          </a:p>
          <a:p>
            <a:pPr marL="109728" indent="0">
              <a:buNone/>
            </a:pPr>
            <a:r>
              <a:rPr lang="en-US" sz="2200" b="1" dirty="0"/>
              <a:t>Communication Drill	May 20, 2025		Everbridge	</a:t>
            </a:r>
          </a:p>
          <a:p>
            <a:pPr marL="109728" indent="0">
              <a:buNone/>
            </a:pPr>
            <a:r>
              <a:rPr lang="en-US" sz="2200" b="1" dirty="0"/>
              <a:t>Coalition Meeting	May 22, 2025		OFTC				Survey Monkey </a:t>
            </a:r>
          </a:p>
          <a:p>
            <a:pPr marL="109728" indent="0">
              <a:buNone/>
            </a:pPr>
            <a:r>
              <a:rPr lang="en-US" sz="2200" b="1" dirty="0"/>
              <a:t>MRSE			March 27, 2025 	Hospitals	</a:t>
            </a:r>
          </a:p>
          <a:p>
            <a:pPr marL="109728" indent="0">
              <a:buNone/>
            </a:pPr>
            <a:r>
              <a:rPr lang="en-US" sz="2200" b="1" dirty="0"/>
              <a:t>	</a:t>
            </a:r>
            <a:endParaRPr lang="en-US" b="1" dirty="0"/>
          </a:p>
          <a:p>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3" y="535327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23500" y="527275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0" y="5358327"/>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9212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0555"/>
            <a:ext cx="10972800" cy="1066800"/>
          </a:xfrm>
        </p:spPr>
        <p:txBody>
          <a:bodyPr/>
          <a:lstStyle/>
          <a:p>
            <a:pPr algn="ctr"/>
            <a:r>
              <a:rPr lang="en-US" dirty="0"/>
              <a:t>Region H Information &amp; Where to Find it</a:t>
            </a:r>
          </a:p>
        </p:txBody>
      </p:sp>
      <p:sp>
        <p:nvSpPr>
          <p:cNvPr id="3" name="Content Placeholder 2"/>
          <p:cNvSpPr>
            <a:spLocks noGrp="1"/>
          </p:cNvSpPr>
          <p:nvPr>
            <p:ph idx="1"/>
          </p:nvPr>
        </p:nvSpPr>
        <p:spPr>
          <a:xfrm>
            <a:off x="489960" y="1246850"/>
            <a:ext cx="10972800" cy="4325112"/>
          </a:xfrm>
        </p:spPr>
        <p:txBody>
          <a:bodyPr>
            <a:normAutofit fontScale="92500"/>
          </a:bodyPr>
          <a:lstStyle/>
          <a:p>
            <a:pPr marL="342900" indent="-342900">
              <a:buFont typeface="Arial" panose="020B0604020202020204" pitchFamily="34" charset="0"/>
              <a:buChar char="•"/>
            </a:pPr>
            <a:r>
              <a:rPr lang="en-US" dirty="0"/>
              <a:t>Region H Website: </a:t>
            </a:r>
            <a:r>
              <a:rPr lang="en-US" dirty="0">
                <a:hlinkClick r:id="rId3"/>
              </a:rPr>
              <a:t>www.garegionhcoalition.com</a:t>
            </a:r>
            <a:endParaRPr lang="en-US" dirty="0"/>
          </a:p>
          <a:p>
            <a:pPr marL="342900" indent="-342900">
              <a:buFont typeface="Arial" panose="020B0604020202020204" pitchFamily="34" charset="0"/>
              <a:buChar char="•"/>
            </a:pPr>
            <a:r>
              <a:rPr lang="en-US" dirty="0"/>
              <a:t>All information can also be found on </a:t>
            </a:r>
            <a:r>
              <a:rPr lang="en-US" dirty="0">
                <a:hlinkClick r:id="rId4"/>
              </a:rPr>
              <a:t>www.GHC911.org</a:t>
            </a:r>
            <a:r>
              <a:rPr lang="en-US" dirty="0"/>
              <a:t>  </a:t>
            </a:r>
            <a:endParaRPr lang="en-US" b="1" u="sng" dirty="0">
              <a:solidFill>
                <a:srgbClr val="FF0000"/>
              </a:solidFill>
              <a:highlight>
                <a:srgbClr val="FFFF00"/>
              </a:highlight>
            </a:endParaRPr>
          </a:p>
          <a:p>
            <a:pPr marL="342900" indent="-342900">
              <a:buFont typeface="Arial" panose="020B0604020202020204" pitchFamily="34" charset="0"/>
              <a:buChar char="•"/>
            </a:pPr>
            <a:r>
              <a:rPr lang="en-US" dirty="0"/>
              <a:t>If you haven’t already, please sign up as a new user. This is the website for GHA911. Even if you had a log in on the old website you must create a new one.</a:t>
            </a:r>
          </a:p>
          <a:p>
            <a:pPr marL="342900" indent="-342900">
              <a:buFont typeface="Arial" panose="020B0604020202020204" pitchFamily="34" charset="0"/>
              <a:buChar char="•"/>
            </a:pPr>
            <a:r>
              <a:rPr lang="en-US" dirty="0"/>
              <a:t>Steps: GHC911.org </a:t>
            </a:r>
            <a:r>
              <a:rPr lang="en-US" dirty="0">
                <a:sym typeface="Wingdings" panose="05000000000000000000" pitchFamily="2" charset="2"/>
              </a:rPr>
              <a:t> Sign Up Enter all information  we will approve you. </a:t>
            </a:r>
          </a:p>
          <a:p>
            <a:pPr marL="1028700" lvl="1" indent="-342900"/>
            <a:r>
              <a:rPr lang="en-US" dirty="0">
                <a:sym typeface="Wingdings" panose="05000000000000000000" pitchFamily="2" charset="2"/>
              </a:rPr>
              <a:t>Once you are approved you can find everything on here under the File Manager tab-&gt; Regional Coalitions -&gt; Region H. You can find everything from plans, trainings, exercises, and all Coalition meeting minutes and documents.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12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r>
              <a:rPr lang="en-US" b="1" dirty="0"/>
              <a:t>Region H Leadership               EMA contacts</a:t>
            </a: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88217F64-53DB-84EE-39C1-7C5FA77A8564}"/>
              </a:ext>
            </a:extLst>
          </p:cNvPr>
          <p:cNvPicPr>
            <a:picLocks noChangeAspect="1"/>
          </p:cNvPicPr>
          <p:nvPr/>
        </p:nvPicPr>
        <p:blipFill>
          <a:blip r:embed="rId4"/>
          <a:srcRect t="3191" r="1176"/>
          <a:stretch/>
        </p:blipFill>
        <p:spPr>
          <a:xfrm>
            <a:off x="29616" y="1978382"/>
            <a:ext cx="5745047" cy="1842997"/>
          </a:xfrm>
          <a:prstGeom prst="rect">
            <a:avLst/>
          </a:prstGeom>
        </p:spPr>
      </p:pic>
      <p:pic>
        <p:nvPicPr>
          <p:cNvPr id="14" name="Picture 13">
            <a:extLst>
              <a:ext uri="{FF2B5EF4-FFF2-40B4-BE49-F238E27FC236}">
                <a16:creationId xmlns:a16="http://schemas.microsoft.com/office/drawing/2014/main" id="{EF6A9FFB-3A44-4FC4-BD21-D82FA477C6D5}"/>
              </a:ext>
            </a:extLst>
          </p:cNvPr>
          <p:cNvPicPr>
            <a:picLocks noChangeAspect="1"/>
          </p:cNvPicPr>
          <p:nvPr/>
        </p:nvPicPr>
        <p:blipFill>
          <a:blip r:embed="rId5"/>
          <a:stretch>
            <a:fillRect/>
          </a:stretch>
        </p:blipFill>
        <p:spPr>
          <a:xfrm>
            <a:off x="5522361" y="1340384"/>
            <a:ext cx="6640023" cy="3760031"/>
          </a:xfrm>
          <a:prstGeom prst="rect">
            <a:avLst/>
          </a:prstGeom>
        </p:spPr>
      </p:pic>
    </p:spTree>
    <p:extLst>
      <p:ext uri="{BB962C8B-B14F-4D97-AF65-F5344CB8AC3E}">
        <p14:creationId xmlns:p14="http://schemas.microsoft.com/office/powerpoint/2010/main" val="245291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47" y="373246"/>
            <a:ext cx="10895888" cy="1066800"/>
          </a:xfrm>
        </p:spPr>
        <p:txBody>
          <a:bodyPr/>
          <a:lstStyle/>
          <a:p>
            <a:pPr algn="ctr"/>
            <a:r>
              <a:rPr lang="en-US" b="1" dirty="0"/>
              <a:t>Next Coalition Meeting</a:t>
            </a:r>
            <a:endParaRPr lang="en-US" dirty="0"/>
          </a:p>
        </p:txBody>
      </p:sp>
      <p:sp>
        <p:nvSpPr>
          <p:cNvPr id="3" name="Content Placeholder 2"/>
          <p:cNvSpPr>
            <a:spLocks noGrp="1"/>
          </p:cNvSpPr>
          <p:nvPr>
            <p:ph idx="1"/>
          </p:nvPr>
        </p:nvSpPr>
        <p:spPr>
          <a:xfrm>
            <a:off x="76912" y="1153685"/>
            <a:ext cx="12191999" cy="4602215"/>
          </a:xfrm>
        </p:spPr>
        <p:txBody>
          <a:bodyPr>
            <a:normAutofit/>
          </a:bodyPr>
          <a:lstStyle/>
          <a:p>
            <a:pPr marL="109728" indent="0">
              <a:buNone/>
            </a:pPr>
            <a:endParaRPr lang="en-US" b="1" dirty="0"/>
          </a:p>
          <a:p>
            <a:pPr lvl="1"/>
            <a:r>
              <a:rPr lang="en-US" b="1" dirty="0"/>
              <a:t>Thursday, May 22, 2025</a:t>
            </a:r>
          </a:p>
          <a:p>
            <a:pPr lvl="2"/>
            <a:r>
              <a:rPr lang="en-US" dirty="0"/>
              <a:t>OFTC, YKK room 10:00a-1:00p (hopefully, if funding freeze isn’t lifted it will be virtual)</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910" y="528348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94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C50AA-2C8A-D5EF-DC80-119336D59E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08F74C-1F11-1BB9-6A16-6AFEFEB5FF8D}"/>
              </a:ext>
            </a:extLst>
          </p:cNvPr>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a:extLst>
              <a:ext uri="{FF2B5EF4-FFF2-40B4-BE49-F238E27FC236}">
                <a16:creationId xmlns:a16="http://schemas.microsoft.com/office/drawing/2014/main" id="{76A19F3E-B902-FC79-E411-FF20FAD371AD}"/>
              </a:ext>
            </a:extLst>
          </p:cNvPr>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b="1" dirty="0">
                <a:highlight>
                  <a:srgbClr val="FFFF00"/>
                </a:highlight>
              </a:rPr>
              <a:t>EMA</a:t>
            </a:r>
          </a:p>
        </p:txBody>
      </p:sp>
      <p:pic>
        <p:nvPicPr>
          <p:cNvPr id="5" name="Picture 4">
            <a:extLst>
              <a:ext uri="{FF2B5EF4-FFF2-40B4-BE49-F238E27FC236}">
                <a16:creationId xmlns:a16="http://schemas.microsoft.com/office/drawing/2014/main" id="{C2D02154-3300-D560-F1AE-4168F27EC5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39ACBFBA-AD51-7C2E-990E-F4BF950DC4B3}"/>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54EC75AD-BFB9-8936-C7E2-A43664249BAD}"/>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4BDE977-116F-50EE-0961-E228E3FA06E5}"/>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527C73B-DFE5-2275-3217-BE2405EDBE19}"/>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6EBE176-3E76-2F0C-EF2E-FAEC99AF718D}"/>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26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b="1" dirty="0">
                <a:highlight>
                  <a:srgbClr val="FFFF00"/>
                </a:highlight>
              </a:rPr>
              <a:t>EMS</a:t>
            </a:r>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034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b="1" dirty="0">
                <a:highlight>
                  <a:srgbClr val="FFFF00"/>
                </a:highlight>
              </a:rPr>
              <a:t>Public Health </a:t>
            </a:r>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339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b="1" dirty="0">
                <a:highlight>
                  <a:srgbClr val="FFFF00"/>
                </a:highlight>
              </a:rPr>
              <a:t>Epidemiology</a:t>
            </a:r>
          </a:p>
          <a:p>
            <a:pPr marL="0" indent="0">
              <a:buNone/>
            </a:pPr>
            <a:endParaRPr lang="en-US" dirty="0"/>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5916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b="1" dirty="0">
                <a:highlight>
                  <a:srgbClr val="FFFF00"/>
                </a:highlight>
              </a:rPr>
              <a:t>Hospital</a:t>
            </a:r>
          </a:p>
          <a:p>
            <a:pPr marL="0" indent="0">
              <a:buNone/>
            </a:pPr>
            <a:endParaRPr lang="en-US" dirty="0"/>
          </a:p>
          <a:p>
            <a:pPr marL="0" indent="0">
              <a:buNone/>
            </a:pPr>
            <a:endParaRPr lang="en-US" dirty="0"/>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6696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dirty="0"/>
              <a:t>Hospital</a:t>
            </a:r>
          </a:p>
          <a:p>
            <a:pPr marL="342900" indent="-342900">
              <a:buFont typeface="Arial" panose="020B0604020202020204" pitchFamily="34" charset="0"/>
              <a:buChar char="•"/>
            </a:pPr>
            <a:r>
              <a:rPr lang="en-US" b="1" dirty="0">
                <a:highlight>
                  <a:srgbClr val="FFFF00"/>
                </a:highlight>
              </a:rPr>
              <a:t>GPFL </a:t>
            </a:r>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0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dirty="0"/>
              <a:t>Hospital</a:t>
            </a:r>
          </a:p>
          <a:p>
            <a:pPr marL="342900" indent="-342900">
              <a:buFont typeface="Arial" panose="020B0604020202020204" pitchFamily="34" charset="0"/>
              <a:buChar char="•"/>
            </a:pPr>
            <a:r>
              <a:rPr lang="en-US" dirty="0"/>
              <a:t>GPFL </a:t>
            </a:r>
          </a:p>
          <a:p>
            <a:pPr marL="342900" indent="-342900">
              <a:buFont typeface="Arial" panose="020B0604020202020204" pitchFamily="34" charset="0"/>
              <a:buChar char="•"/>
            </a:pPr>
            <a:r>
              <a:rPr lang="en-US" sz="2800" b="1" dirty="0">
                <a:highlight>
                  <a:srgbClr val="FFFF00"/>
                </a:highlight>
              </a:rPr>
              <a:t>LTC</a:t>
            </a:r>
            <a:endParaRPr lang="en-US" b="1" dirty="0">
              <a:highlight>
                <a:srgbClr val="FFFF00"/>
              </a:highlight>
            </a:endParaRPr>
          </a:p>
          <a:p>
            <a:pPr marL="342900" indent="-342900">
              <a:buFont typeface="Arial" panose="020B0604020202020204" pitchFamily="34" charset="0"/>
              <a:buChar char="•"/>
            </a:pPr>
            <a:endParaRPr lang="en-US" dirty="0"/>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21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dirty="0"/>
              <a:t>Hospital</a:t>
            </a:r>
          </a:p>
          <a:p>
            <a:pPr marL="342900" indent="-342900">
              <a:buFont typeface="Arial" panose="020B0604020202020204" pitchFamily="34" charset="0"/>
              <a:buChar char="•"/>
            </a:pPr>
            <a:r>
              <a:rPr lang="en-US" dirty="0"/>
              <a:t>GPFL </a:t>
            </a:r>
          </a:p>
          <a:p>
            <a:pPr marL="342900" indent="-342900">
              <a:buFont typeface="Arial" panose="020B0604020202020204" pitchFamily="34" charset="0"/>
              <a:buChar char="•"/>
            </a:pPr>
            <a:r>
              <a:rPr lang="en-US" sz="2800" dirty="0"/>
              <a:t>LTC</a:t>
            </a:r>
            <a:endParaRPr lang="en-US" dirty="0"/>
          </a:p>
          <a:p>
            <a:pPr marL="342900" indent="-342900">
              <a:buFont typeface="Arial" panose="020B0604020202020204" pitchFamily="34" charset="0"/>
              <a:buChar char="•"/>
            </a:pPr>
            <a:r>
              <a:rPr lang="en-US" b="1" dirty="0">
                <a:highlight>
                  <a:srgbClr val="FFFF00"/>
                </a:highlight>
              </a:rPr>
              <a:t>State Partners</a:t>
            </a:r>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993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raining presentation.potx" id="{7B9FCAFE-DDE5-4198-9987-54DFCAD80598}" vid="{6015A8B0-C387-4E39-945C-0F39E3EB10B6}"/>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Training presentation</Template>
  <TotalTime>13662</TotalTime>
  <Words>1380</Words>
  <Application>Microsoft Office PowerPoint</Application>
  <PresentationFormat>Widescreen</PresentationFormat>
  <Paragraphs>143</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Georgia</vt:lpstr>
      <vt:lpstr>Google Sans Text</vt:lpstr>
      <vt:lpstr>Impact</vt:lpstr>
      <vt:lpstr>Wingdings</vt:lpstr>
      <vt:lpstr>Wingdings 2</vt:lpstr>
      <vt:lpstr>Training presentation</vt:lpstr>
      <vt:lpstr>            Region H  Healthcare Coalition </vt:lpstr>
      <vt:lpstr>Updates</vt:lpstr>
      <vt:lpstr>Updates</vt:lpstr>
      <vt:lpstr>Updates</vt:lpstr>
      <vt:lpstr>Updates</vt:lpstr>
      <vt:lpstr>Updates</vt:lpstr>
      <vt:lpstr>Updates</vt:lpstr>
      <vt:lpstr>Updates</vt:lpstr>
      <vt:lpstr>Updates</vt:lpstr>
      <vt:lpstr>Real World Events</vt:lpstr>
      <vt:lpstr>Coalition business</vt:lpstr>
      <vt:lpstr>Coalition Budget</vt:lpstr>
      <vt:lpstr>Conferences/Meetings/Exercises/Trainings </vt:lpstr>
      <vt:lpstr>Region H Information &amp; Where to Find it</vt:lpstr>
      <vt:lpstr>Region H Leadership               EMA contacts</vt:lpstr>
      <vt:lpstr>Next Coalition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H  Healthcare Coalition</dc:title>
  <dc:creator>Craft, Megan</dc:creator>
  <cp:lastModifiedBy>Craft, Megan</cp:lastModifiedBy>
  <cp:revision>31</cp:revision>
  <dcterms:created xsi:type="dcterms:W3CDTF">2022-05-10T15:28:01Z</dcterms:created>
  <dcterms:modified xsi:type="dcterms:W3CDTF">2025-02-12T19:41:38Z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