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7"/>
  </p:notesMasterIdLst>
  <p:handoutMasterIdLst>
    <p:handoutMasterId r:id="rId18"/>
  </p:handoutMasterIdLst>
  <p:sldIdLst>
    <p:sldId id="257" r:id="rId5"/>
    <p:sldId id="295" r:id="rId6"/>
    <p:sldId id="296" r:id="rId7"/>
    <p:sldId id="297" r:id="rId8"/>
    <p:sldId id="302" r:id="rId9"/>
    <p:sldId id="304" r:id="rId10"/>
    <p:sldId id="299" r:id="rId11"/>
    <p:sldId id="303" r:id="rId12"/>
    <p:sldId id="301" r:id="rId13"/>
    <p:sldId id="276" r:id="rId14"/>
    <p:sldId id="277" r:id="rId15"/>
    <p:sldId id="27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911" autoAdjust="0"/>
  </p:normalViewPr>
  <p:slideViewPr>
    <p:cSldViewPr snapToGrid="0">
      <p:cViewPr varScale="1">
        <p:scale>
          <a:sx n="112" d="100"/>
          <a:sy n="112" d="100"/>
        </p:scale>
        <p:origin x="552" y="96"/>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8/27/2025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8/27/2025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11</a:t>
            </a:fld>
            <a:endParaRPr lang="en-US" dirty="0"/>
          </a:p>
        </p:txBody>
      </p:sp>
    </p:spTree>
    <p:extLst>
      <p:ext uri="{BB962C8B-B14F-4D97-AF65-F5344CB8AC3E}">
        <p14:creationId xmlns:p14="http://schemas.microsoft.com/office/powerpoint/2010/main" val="3140985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12</a:t>
            </a:fld>
            <a:endParaRPr lang="en-US" dirty="0"/>
          </a:p>
        </p:txBody>
      </p:sp>
    </p:spTree>
    <p:extLst>
      <p:ext uri="{BB962C8B-B14F-4D97-AF65-F5344CB8AC3E}">
        <p14:creationId xmlns:p14="http://schemas.microsoft.com/office/powerpoint/2010/main" val="1307342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136597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3</a:t>
            </a:fld>
            <a:endParaRPr lang="en-US" dirty="0"/>
          </a:p>
        </p:txBody>
      </p:sp>
    </p:spTree>
    <p:extLst>
      <p:ext uri="{BB962C8B-B14F-4D97-AF65-F5344CB8AC3E}">
        <p14:creationId xmlns:p14="http://schemas.microsoft.com/office/powerpoint/2010/main" val="1826264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4</a:t>
            </a:fld>
            <a:endParaRPr lang="en-US" dirty="0"/>
          </a:p>
        </p:txBody>
      </p:sp>
    </p:spTree>
    <p:extLst>
      <p:ext uri="{BB962C8B-B14F-4D97-AF65-F5344CB8AC3E}">
        <p14:creationId xmlns:p14="http://schemas.microsoft.com/office/powerpoint/2010/main" val="1394038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914F9-2585-DA23-50F4-95CF84C74D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747BC4-6B38-2692-1A23-38363F35A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146062-1CAA-8A5F-FB7C-8199A83D73C7}"/>
              </a:ext>
            </a:extLst>
          </p:cNvPr>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a:extLst>
              <a:ext uri="{FF2B5EF4-FFF2-40B4-BE49-F238E27FC236}">
                <a16:creationId xmlns:a16="http://schemas.microsoft.com/office/drawing/2014/main" id="{C4D7AC0A-DCD7-606B-535D-4AA51D786CC8}"/>
              </a:ext>
            </a:extLst>
          </p:cNvPr>
          <p:cNvSpPr>
            <a:spLocks noGrp="1"/>
          </p:cNvSpPr>
          <p:nvPr>
            <p:ph type="sldNum" sz="quarter" idx="10"/>
          </p:nvPr>
        </p:nvSpPr>
        <p:spPr/>
        <p:txBody>
          <a:bodyPr/>
          <a:lstStyle/>
          <a:p>
            <a:fld id="{CF2FD335-6D8E-486A-8F5F-DFC7325903FF}" type="slidenum">
              <a:rPr lang="en-US" smtClean="0"/>
              <a:t>5</a:t>
            </a:fld>
            <a:endParaRPr lang="en-US" dirty="0"/>
          </a:p>
        </p:txBody>
      </p:sp>
    </p:spTree>
    <p:extLst>
      <p:ext uri="{BB962C8B-B14F-4D97-AF65-F5344CB8AC3E}">
        <p14:creationId xmlns:p14="http://schemas.microsoft.com/office/powerpoint/2010/main" val="3386486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DA130-E45E-172D-D39F-EB0AD5099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9B74B3-E9DE-C4EB-8C63-ADF417232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ABA516-6AEC-3D32-6E4F-7B70E1384BE8}"/>
              </a:ext>
            </a:extLst>
          </p:cNvPr>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a:extLst>
              <a:ext uri="{FF2B5EF4-FFF2-40B4-BE49-F238E27FC236}">
                <a16:creationId xmlns:a16="http://schemas.microsoft.com/office/drawing/2014/main" id="{5EB1A025-6E52-2DD9-1D22-AAA4548D3AEF}"/>
              </a:ext>
            </a:extLst>
          </p:cNvPr>
          <p:cNvSpPr>
            <a:spLocks noGrp="1"/>
          </p:cNvSpPr>
          <p:nvPr>
            <p:ph type="sldNum" sz="quarter" idx="10"/>
          </p:nvPr>
        </p:nvSpPr>
        <p:spPr/>
        <p:txBody>
          <a:bodyPr/>
          <a:lstStyle/>
          <a:p>
            <a:fld id="{CF2FD335-6D8E-486A-8F5F-DFC7325903FF}" type="slidenum">
              <a:rPr lang="en-US" smtClean="0"/>
              <a:t>7</a:t>
            </a:fld>
            <a:endParaRPr lang="en-US" dirty="0"/>
          </a:p>
        </p:txBody>
      </p:sp>
    </p:spTree>
    <p:extLst>
      <p:ext uri="{BB962C8B-B14F-4D97-AF65-F5344CB8AC3E}">
        <p14:creationId xmlns:p14="http://schemas.microsoft.com/office/powerpoint/2010/main" val="2017146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2938D-8E58-7463-072E-4041CAF0CF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96B6D7-1D1E-BB97-F2FE-27693C8D20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2272D1-BEB2-DCF7-54F5-10B0CD200CA5}"/>
              </a:ext>
            </a:extLst>
          </p:cNvPr>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a:extLst>
              <a:ext uri="{FF2B5EF4-FFF2-40B4-BE49-F238E27FC236}">
                <a16:creationId xmlns:a16="http://schemas.microsoft.com/office/drawing/2014/main" id="{6153C0E3-DED3-6497-E0A3-0913DDBCF765}"/>
              </a:ext>
            </a:extLst>
          </p:cNvPr>
          <p:cNvSpPr>
            <a:spLocks noGrp="1"/>
          </p:cNvSpPr>
          <p:nvPr>
            <p:ph type="sldNum" sz="quarter" idx="10"/>
          </p:nvPr>
        </p:nvSpPr>
        <p:spPr/>
        <p:txBody>
          <a:bodyPr/>
          <a:lstStyle/>
          <a:p>
            <a:fld id="{CF2FD335-6D8E-486A-8F5F-DFC7325903FF}" type="slidenum">
              <a:rPr lang="en-US" smtClean="0"/>
              <a:t>8</a:t>
            </a:fld>
            <a:endParaRPr lang="en-US" dirty="0"/>
          </a:p>
        </p:txBody>
      </p:sp>
    </p:spTree>
    <p:extLst>
      <p:ext uri="{BB962C8B-B14F-4D97-AF65-F5344CB8AC3E}">
        <p14:creationId xmlns:p14="http://schemas.microsoft.com/office/powerpoint/2010/main" val="9898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FB6FF-34DC-609D-7476-F750397D92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DFC6AE-2493-C662-B98C-70EA0E352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B61F4D-1DC3-2081-FA59-3F14DBF53906}"/>
              </a:ext>
            </a:extLst>
          </p:cNvPr>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the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a:extLst>
              <a:ext uri="{FF2B5EF4-FFF2-40B4-BE49-F238E27FC236}">
                <a16:creationId xmlns:a16="http://schemas.microsoft.com/office/drawing/2014/main" id="{9E24828E-9209-A908-6C7E-193A0267DDF5}"/>
              </a:ext>
            </a:extLst>
          </p:cNvPr>
          <p:cNvSpPr>
            <a:spLocks noGrp="1"/>
          </p:cNvSpPr>
          <p:nvPr>
            <p:ph type="sldNum" sz="quarter" idx="10"/>
          </p:nvPr>
        </p:nvSpPr>
        <p:spPr/>
        <p:txBody>
          <a:bodyPr/>
          <a:lstStyle/>
          <a:p>
            <a:fld id="{CF2FD335-6D8E-486A-8F5F-DFC7325903FF}" type="slidenum">
              <a:rPr lang="en-US" smtClean="0"/>
              <a:t>9</a:t>
            </a:fld>
            <a:endParaRPr lang="en-US" dirty="0"/>
          </a:p>
        </p:txBody>
      </p:sp>
    </p:spTree>
    <p:extLst>
      <p:ext uri="{BB962C8B-B14F-4D97-AF65-F5344CB8AC3E}">
        <p14:creationId xmlns:p14="http://schemas.microsoft.com/office/powerpoint/2010/main" val="1284895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10</a:t>
            </a:fld>
            <a:endParaRPr lang="en-US" dirty="0"/>
          </a:p>
        </p:txBody>
      </p:sp>
    </p:spTree>
    <p:extLst>
      <p:ext uri="{BB962C8B-B14F-4D97-AF65-F5344CB8AC3E}">
        <p14:creationId xmlns:p14="http://schemas.microsoft.com/office/powerpoint/2010/main" val="3328750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dirty="0"/>
              <a:t>Add a footer</a:t>
            </a:r>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8/27/2025</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7FA170-8299-44AD-AEEF-FC686C3D7804}" type="datetime1">
              <a:rPr lang="en-US" smtClean="0"/>
              <a:t>8/27/2025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231763A-68EC-4ECD-9620-D9FE9CDDD622}" type="datetime1">
              <a:rPr lang="en-US" smtClean="0"/>
              <a:t>8/27/2025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98BEDD-6160-49BB-B372-861DE7DE9BA5}" type="datetime1">
              <a:rPr lang="en-US" smtClean="0"/>
              <a:t>8/27/2025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0AAE819F-B7FD-4B29-8F66-9E318144BC2A}" type="datetime1">
              <a:rPr lang="en-US" smtClean="0"/>
              <a:t>8/27/2025</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D4CA159C-B6E0-4F10-9F4A-2FA57003B139}" type="datetime1">
              <a:rPr lang="en-US" smtClean="0"/>
              <a:t>8/27/2025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8/27/2025</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8/27/2025</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9234BD7-6953-492C-921B-E68B2D7F14C8}" type="datetime1">
              <a:rPr lang="en-US" smtClean="0"/>
              <a:t>8/27/2025</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5A17D9B-D4D3-4E23-88DF-2E354FA43196}" type="datetime1">
              <a:rPr lang="en-US" smtClean="0"/>
              <a:t>8/27/2025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541F67C5-D04E-4576-B61C-12ABA14BBD6C}" type="datetime1">
              <a:rPr lang="en-US" smtClean="0"/>
              <a:t>8/27/2025</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dirty="0"/>
              <a:t>Add a footer</a:t>
            </a:r>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8/27/2025</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garegionhcoalition.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ghc911.or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regionhcoalition@gmail.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2714" y="1410056"/>
            <a:ext cx="5791200" cy="1548006"/>
          </a:xfrm>
        </p:spPr>
        <p:txBody>
          <a:bodyPr>
            <a:normAutofit fontScale="90000"/>
          </a:bodyPr>
          <a:lstStyle/>
          <a:p>
            <a:r>
              <a:rPr lang="en-US" dirty="0"/>
              <a:t>            </a:t>
            </a:r>
            <a:r>
              <a:rPr lang="en-US" sz="5400" dirty="0">
                <a:latin typeface="Impact" panose="020B0806030902050204" pitchFamily="34" charset="0"/>
              </a:rPr>
              <a:t>Region H </a:t>
            </a:r>
            <a:br>
              <a:rPr lang="en-US" sz="5400" dirty="0">
                <a:latin typeface="Impact" panose="020B0806030902050204" pitchFamily="34" charset="0"/>
              </a:rPr>
            </a:br>
            <a:r>
              <a:rPr lang="en-US" sz="5400" dirty="0">
                <a:latin typeface="Impact" panose="020B0806030902050204" pitchFamily="34" charset="0"/>
              </a:rPr>
              <a:t>Healthcare Coalition </a:t>
            </a:r>
          </a:p>
        </p:txBody>
      </p:sp>
      <p:sp>
        <p:nvSpPr>
          <p:cNvPr id="3" name="Subtitle 2"/>
          <p:cNvSpPr>
            <a:spLocks noGrp="1"/>
          </p:cNvSpPr>
          <p:nvPr>
            <p:ph type="subTitle" idx="1"/>
          </p:nvPr>
        </p:nvSpPr>
        <p:spPr>
          <a:xfrm>
            <a:off x="-5697" y="3840118"/>
            <a:ext cx="6604000" cy="1752600"/>
          </a:xfrm>
        </p:spPr>
        <p:txBody>
          <a:bodyPr/>
          <a:lstStyle/>
          <a:p>
            <a:r>
              <a:rPr lang="en-US" dirty="0"/>
              <a:t>Quarterly Meeting: August 28</a:t>
            </a:r>
            <a:r>
              <a:rPr lang="en-US" baseline="30000" dirty="0"/>
              <a:t>th</a:t>
            </a:r>
            <a:r>
              <a:rPr lang="en-US" dirty="0"/>
              <a:t>, 2025</a:t>
            </a:r>
          </a:p>
          <a:p>
            <a:r>
              <a:rPr lang="en-US" dirty="0"/>
              <a:t>In Person: </a:t>
            </a:r>
          </a:p>
          <a:p>
            <a:r>
              <a:rPr lang="en-US" dirty="0"/>
              <a:t>9:00 am- 10:00 Registration and Networking </a:t>
            </a:r>
          </a:p>
          <a:p>
            <a:r>
              <a:rPr lang="en-US" dirty="0"/>
              <a:t>10:00 am-1:00 pm Coalition Meeting</a:t>
            </a:r>
          </a:p>
        </p:txBody>
      </p:sp>
      <p:pic>
        <p:nvPicPr>
          <p:cNvPr id="4" name="Picture 3">
            <a:extLst>
              <a:ext uri="{FF2B5EF4-FFF2-40B4-BE49-F238E27FC236}">
                <a16:creationId xmlns:a16="http://schemas.microsoft.com/office/drawing/2014/main" id="{5527EE27-2065-902A-CFCF-620E10938A05}"/>
              </a:ext>
            </a:extLst>
          </p:cNvPr>
          <p:cNvPicPr>
            <a:picLocks noChangeAspect="1"/>
          </p:cNvPicPr>
          <p:nvPr/>
        </p:nvPicPr>
        <p:blipFill rotWithShape="1">
          <a:blip r:embed="rId3">
            <a:extLst>
              <a:ext uri="{28A0092B-C50C-407E-A947-70E740481C1C}">
                <a14:useLocalDpi xmlns:a14="http://schemas.microsoft.com/office/drawing/2010/main" val="0"/>
              </a:ext>
            </a:extLst>
          </a:blip>
          <a:srcRect l="5825" t="7601" r="5442" b="5443"/>
          <a:stretch/>
        </p:blipFill>
        <p:spPr>
          <a:xfrm>
            <a:off x="1797828" y="273465"/>
            <a:ext cx="3219935" cy="3155535"/>
          </a:xfrm>
          <a:prstGeom prst="rect">
            <a:avLst/>
          </a:prstGeom>
          <a:solidFill>
            <a:schemeClr val="tx2"/>
          </a:solidFill>
        </p:spPr>
      </p:pic>
      <p:cxnSp>
        <p:nvCxnSpPr>
          <p:cNvPr id="6" name="Straight Connector 5">
            <a:extLst>
              <a:ext uri="{FF2B5EF4-FFF2-40B4-BE49-F238E27FC236}">
                <a16:creationId xmlns:a16="http://schemas.microsoft.com/office/drawing/2014/main" id="{390953FE-B285-EE0B-DDC7-877F5C2685A0}"/>
              </a:ext>
            </a:extLst>
          </p:cNvPr>
          <p:cNvCxnSpPr>
            <a:cxnSpLocks/>
          </p:cNvCxnSpPr>
          <p:nvPr/>
        </p:nvCxnSpPr>
        <p:spPr>
          <a:xfrm>
            <a:off x="5494946" y="273465"/>
            <a:ext cx="0" cy="334140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9437"/>
            <a:ext cx="10972800" cy="1066800"/>
          </a:xfrm>
        </p:spPr>
        <p:txBody>
          <a:bodyPr/>
          <a:lstStyle/>
          <a:p>
            <a:pPr algn="ctr"/>
            <a:r>
              <a:rPr lang="en-US" b="1" dirty="0"/>
              <a:t>Conferences/Meetings/Exercises/Trainings </a:t>
            </a:r>
            <a:endParaRPr lang="en-US" dirty="0"/>
          </a:p>
        </p:txBody>
      </p:sp>
      <p:sp>
        <p:nvSpPr>
          <p:cNvPr id="3" name="Content Placeholder 2"/>
          <p:cNvSpPr>
            <a:spLocks noGrp="1"/>
          </p:cNvSpPr>
          <p:nvPr>
            <p:ph idx="1"/>
          </p:nvPr>
        </p:nvSpPr>
        <p:spPr>
          <a:xfrm>
            <a:off x="0" y="991315"/>
            <a:ext cx="12239001" cy="5368056"/>
          </a:xfrm>
        </p:spPr>
        <p:txBody>
          <a:bodyPr>
            <a:normAutofit/>
          </a:bodyPr>
          <a:lstStyle/>
          <a:p>
            <a:pPr marL="109728" indent="0">
              <a:buNone/>
            </a:pPr>
            <a:r>
              <a:rPr lang="en-US" b="1" u="sng" dirty="0"/>
              <a:t>EVENT 		DATES</a:t>
            </a:r>
            <a:r>
              <a:rPr lang="en-US" u="sng" dirty="0"/>
              <a:t>	          	 </a:t>
            </a:r>
            <a:r>
              <a:rPr lang="en-US" b="1" u="sng" dirty="0"/>
              <a:t>LOCATIONS</a:t>
            </a:r>
            <a:r>
              <a:rPr lang="en-US" u="sng" dirty="0"/>
              <a:t>			</a:t>
            </a:r>
            <a:r>
              <a:rPr lang="en-US" b="1" u="sng" dirty="0"/>
              <a:t>SIGN UP</a:t>
            </a:r>
            <a:endParaRPr lang="en-US" sz="2200" b="1" dirty="0"/>
          </a:p>
          <a:p>
            <a:pPr marL="109728" indent="0">
              <a:buNone/>
            </a:pPr>
            <a:r>
              <a:rPr lang="en-US" sz="2200" b="1" dirty="0"/>
              <a:t>Coalition Meeting	November 13, 2025 	TBD 				TRS</a:t>
            </a:r>
          </a:p>
          <a:p>
            <a:pPr marL="109728" indent="0">
              <a:buNone/>
            </a:pPr>
            <a:r>
              <a:rPr lang="en-US" sz="2200" b="1" dirty="0"/>
              <a:t>Coalition Meeting	February 26, 2026	TBD				TRS</a:t>
            </a:r>
          </a:p>
          <a:p>
            <a:pPr marL="109728" indent="0">
              <a:buNone/>
            </a:pPr>
            <a:r>
              <a:rPr lang="en-US" sz="2200" b="1" dirty="0"/>
              <a:t>Coalition Meeting	May 28, 2026		TBD				TRS </a:t>
            </a:r>
          </a:p>
          <a:p>
            <a:pPr marL="109728" indent="0">
              <a:buNone/>
            </a:pPr>
            <a:endParaRPr lang="en-US" sz="2200" b="1" dirty="0"/>
          </a:p>
          <a:p>
            <a:pPr marL="109728" indent="0">
              <a:buNone/>
            </a:pPr>
            <a:r>
              <a:rPr lang="en-US" sz="2200" b="1" dirty="0"/>
              <a:t>GEMSA &amp; Region H </a:t>
            </a:r>
          </a:p>
          <a:p>
            <a:pPr marL="109728" indent="0">
              <a:buNone/>
            </a:pPr>
            <a:r>
              <a:rPr lang="en-US" sz="2200" b="1" dirty="0"/>
              <a:t>Trauma Skills Lab	September 4, 2025	OFTC				GEMSA (closed)</a:t>
            </a:r>
          </a:p>
          <a:p>
            <a:pPr marL="109728" indent="0">
              <a:buNone/>
            </a:pPr>
            <a:endParaRPr lang="en-US" sz="2200" b="1" dirty="0"/>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83" y="5353271"/>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455878"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23500" y="527275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0" y="5358327"/>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9212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0555"/>
            <a:ext cx="10972800" cy="1066800"/>
          </a:xfrm>
        </p:spPr>
        <p:txBody>
          <a:bodyPr/>
          <a:lstStyle/>
          <a:p>
            <a:pPr algn="ctr"/>
            <a:r>
              <a:rPr lang="en-US" dirty="0"/>
              <a:t>Region H Information &amp; Where to Find it</a:t>
            </a:r>
          </a:p>
        </p:txBody>
      </p:sp>
      <p:sp>
        <p:nvSpPr>
          <p:cNvPr id="3" name="Content Placeholder 2"/>
          <p:cNvSpPr>
            <a:spLocks noGrp="1"/>
          </p:cNvSpPr>
          <p:nvPr>
            <p:ph idx="1"/>
          </p:nvPr>
        </p:nvSpPr>
        <p:spPr>
          <a:xfrm>
            <a:off x="489960" y="1246850"/>
            <a:ext cx="10972800" cy="4325112"/>
          </a:xfrm>
        </p:spPr>
        <p:txBody>
          <a:bodyPr>
            <a:normAutofit fontScale="92500"/>
          </a:bodyPr>
          <a:lstStyle/>
          <a:p>
            <a:pPr marL="342900" indent="-342900">
              <a:buFont typeface="Arial" panose="020B0604020202020204" pitchFamily="34" charset="0"/>
              <a:buChar char="•"/>
            </a:pPr>
            <a:r>
              <a:rPr lang="en-US" dirty="0"/>
              <a:t>Region H Website: </a:t>
            </a:r>
            <a:r>
              <a:rPr lang="en-US" dirty="0">
                <a:hlinkClick r:id="rId3"/>
              </a:rPr>
              <a:t>www.garegionhcoalition.com</a:t>
            </a:r>
            <a:endParaRPr lang="en-US" dirty="0"/>
          </a:p>
          <a:p>
            <a:pPr marL="342900" indent="-342900">
              <a:buFont typeface="Arial" panose="020B0604020202020204" pitchFamily="34" charset="0"/>
              <a:buChar char="•"/>
            </a:pPr>
            <a:r>
              <a:rPr lang="en-US" dirty="0"/>
              <a:t>All information can also be found on </a:t>
            </a:r>
            <a:r>
              <a:rPr lang="en-US" dirty="0">
                <a:hlinkClick r:id="rId4"/>
              </a:rPr>
              <a:t>www.GHC911.org</a:t>
            </a:r>
            <a:r>
              <a:rPr lang="en-US" dirty="0"/>
              <a:t>  </a:t>
            </a:r>
            <a:endParaRPr lang="en-US" b="1" u="sng" dirty="0">
              <a:solidFill>
                <a:srgbClr val="FF0000"/>
              </a:solidFill>
              <a:highlight>
                <a:srgbClr val="FFFF00"/>
              </a:highlight>
            </a:endParaRPr>
          </a:p>
          <a:p>
            <a:pPr marL="342900" indent="-342900">
              <a:buFont typeface="Arial" panose="020B0604020202020204" pitchFamily="34" charset="0"/>
              <a:buChar char="•"/>
            </a:pPr>
            <a:r>
              <a:rPr lang="en-US" dirty="0"/>
              <a:t>If you haven’t already, please sign up as a new user. This is the website for GHA911. Even if you had a log in on the old website you must create a new one.</a:t>
            </a:r>
          </a:p>
          <a:p>
            <a:pPr marL="342900" indent="-342900">
              <a:buFont typeface="Arial" panose="020B0604020202020204" pitchFamily="34" charset="0"/>
              <a:buChar char="•"/>
            </a:pPr>
            <a:r>
              <a:rPr lang="en-US" dirty="0"/>
              <a:t>Steps: GHC911.org </a:t>
            </a:r>
            <a:r>
              <a:rPr lang="en-US" dirty="0">
                <a:sym typeface="Wingdings" panose="05000000000000000000" pitchFamily="2" charset="2"/>
              </a:rPr>
              <a:t> Sign Up Enter all information  we will approve you. </a:t>
            </a:r>
          </a:p>
          <a:p>
            <a:pPr marL="1028700" lvl="1" indent="-342900"/>
            <a:r>
              <a:rPr lang="en-US" dirty="0">
                <a:sym typeface="Wingdings" panose="05000000000000000000" pitchFamily="2" charset="2"/>
              </a:rPr>
              <a:t>Once you are approved you can find everything on here under the File Manager tab-&gt; Regional Coalitions -&gt; Region H. You can find everything from plans, trainings, exercises, and all Coalition meeting minutes and documents. </a:t>
            </a:r>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575" y="5279053"/>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440087" y="5808771"/>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2120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47" y="373246"/>
            <a:ext cx="10895888" cy="1066800"/>
          </a:xfrm>
        </p:spPr>
        <p:txBody>
          <a:bodyPr/>
          <a:lstStyle/>
          <a:p>
            <a:pPr algn="ctr"/>
            <a:r>
              <a:rPr lang="en-US" b="1" dirty="0"/>
              <a:t>Next Coalition Meeting</a:t>
            </a:r>
            <a:endParaRPr lang="en-US" dirty="0"/>
          </a:p>
        </p:txBody>
      </p:sp>
      <p:sp>
        <p:nvSpPr>
          <p:cNvPr id="3" name="Content Placeholder 2"/>
          <p:cNvSpPr>
            <a:spLocks noGrp="1"/>
          </p:cNvSpPr>
          <p:nvPr>
            <p:ph idx="1"/>
          </p:nvPr>
        </p:nvSpPr>
        <p:spPr>
          <a:xfrm>
            <a:off x="76912" y="1153685"/>
            <a:ext cx="12191999" cy="4602215"/>
          </a:xfrm>
        </p:spPr>
        <p:txBody>
          <a:bodyPr>
            <a:normAutofit/>
          </a:bodyPr>
          <a:lstStyle/>
          <a:p>
            <a:pPr marL="109728" indent="0">
              <a:buNone/>
            </a:pPr>
            <a:endParaRPr lang="en-US" b="1" dirty="0"/>
          </a:p>
          <a:p>
            <a:pPr lvl="1"/>
            <a:r>
              <a:rPr lang="en-US" b="1" dirty="0"/>
              <a:t>Thursday, November 13, 2025 </a:t>
            </a:r>
          </a:p>
          <a:p>
            <a:pPr lvl="2"/>
            <a:r>
              <a:rPr lang="en-US" dirty="0"/>
              <a:t>Location: TBD </a:t>
            </a:r>
          </a:p>
          <a:p>
            <a:pPr lvl="2"/>
            <a:r>
              <a:rPr lang="en-US" dirty="0"/>
              <a:t>Time: 9:00 am- 10:00 am Registration and Networking 10:00 am- 1:00 pm Meeting</a:t>
            </a:r>
          </a:p>
          <a:p>
            <a:pPr lvl="2"/>
            <a:endParaRPr lang="en-US" dirty="0"/>
          </a:p>
          <a:p>
            <a:pPr lvl="2"/>
            <a:r>
              <a:rPr lang="en-US" dirty="0"/>
              <a:t>Fingers crossed that the funding freeze will no longer be in effect, and the meeting will be in person and not virtual. </a:t>
            </a:r>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10" y="5283481"/>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455878"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94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6259"/>
            <a:ext cx="10972800" cy="1066800"/>
          </a:xfrm>
        </p:spPr>
        <p:txBody>
          <a:bodyPr/>
          <a:lstStyle/>
          <a:p>
            <a:pPr algn="ctr"/>
            <a:r>
              <a:rPr lang="en-US" dirty="0"/>
              <a:t>Updates</a:t>
            </a:r>
          </a:p>
        </p:txBody>
      </p:sp>
      <p:sp>
        <p:nvSpPr>
          <p:cNvPr id="3" name="Content Placeholder 2"/>
          <p:cNvSpPr>
            <a:spLocks noGrp="1"/>
          </p:cNvSpPr>
          <p:nvPr>
            <p:ph idx="1"/>
          </p:nvPr>
        </p:nvSpPr>
        <p:spPr>
          <a:xfrm>
            <a:off x="421594" y="1124076"/>
            <a:ext cx="10972800" cy="4325112"/>
          </a:xfrm>
        </p:spPr>
        <p:txBody>
          <a:bodyPr>
            <a:normAutofit/>
          </a:bodyPr>
          <a:lstStyle/>
          <a:p>
            <a:pPr marL="342900" indent="-342900">
              <a:buFont typeface="Arial" panose="020B0604020202020204" pitchFamily="34" charset="0"/>
              <a:buChar char="•"/>
            </a:pPr>
            <a:r>
              <a:rPr lang="en-US" sz="2800" dirty="0"/>
              <a:t>EMA </a:t>
            </a:r>
          </a:p>
          <a:p>
            <a:pPr marL="342900" indent="-342900">
              <a:buFont typeface="Arial" panose="020B0604020202020204" pitchFamily="34" charset="0"/>
              <a:buChar char="•"/>
            </a:pPr>
            <a:r>
              <a:rPr lang="en-US" sz="2800" dirty="0"/>
              <a:t>EMS</a:t>
            </a:r>
          </a:p>
          <a:p>
            <a:pPr marL="342900" indent="-342900">
              <a:buFont typeface="Arial" panose="020B0604020202020204" pitchFamily="34" charset="0"/>
              <a:buChar char="•"/>
            </a:pPr>
            <a:r>
              <a:rPr lang="en-US" dirty="0"/>
              <a:t>Public Health </a:t>
            </a:r>
          </a:p>
          <a:p>
            <a:pPr marL="342900" indent="-342900">
              <a:buFont typeface="Arial" panose="020B0604020202020204" pitchFamily="34" charset="0"/>
              <a:buChar char="•"/>
            </a:pPr>
            <a:r>
              <a:rPr lang="en-US" dirty="0"/>
              <a:t>Epidemiology</a:t>
            </a:r>
          </a:p>
          <a:p>
            <a:pPr marL="342900" indent="-342900">
              <a:buFont typeface="Arial" panose="020B0604020202020204" pitchFamily="34" charset="0"/>
              <a:buChar char="•"/>
            </a:pPr>
            <a:r>
              <a:rPr lang="en-US" sz="2800" dirty="0"/>
              <a:t>Hospital</a:t>
            </a:r>
            <a:r>
              <a:rPr lang="en-US" dirty="0"/>
              <a:t> </a:t>
            </a:r>
          </a:p>
          <a:p>
            <a:pPr marL="342900" indent="-342900">
              <a:buFont typeface="Arial" panose="020B0604020202020204" pitchFamily="34" charset="0"/>
              <a:buChar char="•"/>
            </a:pPr>
            <a:r>
              <a:rPr lang="en-US" sz="2800" dirty="0"/>
              <a:t>LTC</a:t>
            </a:r>
            <a:endParaRPr lang="en-US" dirty="0"/>
          </a:p>
          <a:p>
            <a:pPr marL="342900" indent="-342900">
              <a:buFont typeface="Arial" panose="020B0604020202020204" pitchFamily="34" charset="0"/>
              <a:buChar char="•"/>
            </a:pPr>
            <a:r>
              <a:rPr lang="en-US" dirty="0"/>
              <a:t>State Partners</a:t>
            </a:r>
          </a:p>
          <a:p>
            <a:pPr marL="342900" indent="-342900">
              <a:buFont typeface="Arial" panose="020B0604020202020204" pitchFamily="34" charset="0"/>
              <a:buChar char="•"/>
            </a:pPr>
            <a:r>
              <a:rPr lang="en-US" dirty="0"/>
              <a:t>All Other Partners</a:t>
            </a:r>
          </a:p>
          <a:p>
            <a:pPr marL="0" indent="0">
              <a:buNone/>
            </a:pPr>
            <a:endParaRPr lang="en-US" sz="2800" dirty="0"/>
          </a:p>
          <a:p>
            <a:pPr marL="0" indent="0">
              <a:buNone/>
            </a:pPr>
            <a:endParaRPr lang="en-US" dirty="0"/>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50" y="5272143"/>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491362" y="5782461"/>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9993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6259"/>
            <a:ext cx="10972800" cy="1066800"/>
          </a:xfrm>
        </p:spPr>
        <p:txBody>
          <a:bodyPr/>
          <a:lstStyle/>
          <a:p>
            <a:pPr algn="ctr"/>
            <a:r>
              <a:rPr lang="en-US" dirty="0"/>
              <a:t>Real World Events</a:t>
            </a:r>
          </a:p>
        </p:txBody>
      </p:sp>
      <p:sp>
        <p:nvSpPr>
          <p:cNvPr id="3" name="Content Placeholder 2"/>
          <p:cNvSpPr>
            <a:spLocks noGrp="1"/>
          </p:cNvSpPr>
          <p:nvPr>
            <p:ph idx="1"/>
          </p:nvPr>
        </p:nvSpPr>
        <p:spPr>
          <a:xfrm>
            <a:off x="472869" y="1430788"/>
            <a:ext cx="10972800" cy="4325112"/>
          </a:xfrm>
        </p:spPr>
        <p:txBody>
          <a:bodyPr/>
          <a:lstStyle/>
          <a:p>
            <a:pPr marL="342900" indent="-342900">
              <a:buFont typeface="Arial" panose="020B0604020202020204" pitchFamily="34" charset="0"/>
              <a:buChar char="•"/>
            </a:pPr>
            <a:r>
              <a:rPr lang="en-US" dirty="0"/>
              <a:t>Report out from any/all Region H members who were affected by any type of event recently.</a:t>
            </a:r>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75" y="5276244"/>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440087"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0974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6259"/>
            <a:ext cx="10972800" cy="1066800"/>
          </a:xfrm>
        </p:spPr>
        <p:txBody>
          <a:bodyPr/>
          <a:lstStyle/>
          <a:p>
            <a:pPr algn="ctr"/>
            <a:r>
              <a:rPr lang="en-US" dirty="0"/>
              <a:t>Coalition Business</a:t>
            </a:r>
          </a:p>
        </p:txBody>
      </p:sp>
      <p:sp>
        <p:nvSpPr>
          <p:cNvPr id="3" name="Content Placeholder 2"/>
          <p:cNvSpPr>
            <a:spLocks noGrp="1"/>
          </p:cNvSpPr>
          <p:nvPr>
            <p:ph idx="1"/>
          </p:nvPr>
        </p:nvSpPr>
        <p:spPr>
          <a:xfrm>
            <a:off x="472869" y="1430788"/>
            <a:ext cx="10972800" cy="4325112"/>
          </a:xfrm>
        </p:spPr>
        <p:txBody>
          <a:bodyPr>
            <a:normAutofit/>
          </a:bodyPr>
          <a:lstStyle/>
          <a:p>
            <a:pPr marL="342900" indent="-342900">
              <a:buFont typeface="Arial" panose="020B0604020202020204" pitchFamily="34" charset="0"/>
              <a:buChar char="•"/>
            </a:pPr>
            <a:r>
              <a:rPr lang="en-US" dirty="0"/>
              <a:t>We are currently still in a funding freeze. No travel or expenses have occurred since February. </a:t>
            </a:r>
          </a:p>
          <a:p>
            <a:pPr marL="342900" indent="-342900">
              <a:buFont typeface="Arial" panose="020B0604020202020204" pitchFamily="34" charset="0"/>
              <a:buChar char="•"/>
            </a:pPr>
            <a:r>
              <a:rPr lang="en-US" dirty="0"/>
              <a:t>Extended Downtime, &amp; Cyber Security Plans were pushed to this fiscal year. </a:t>
            </a:r>
          </a:p>
          <a:p>
            <a:pPr marL="342900" indent="-342900">
              <a:buFont typeface="Arial" panose="020B0604020202020204" pitchFamily="34" charset="0"/>
              <a:buChar char="•"/>
            </a:pPr>
            <a:r>
              <a:rPr lang="en-US" dirty="0"/>
              <a:t>Meeting, Training, and Exercise Registration Transition to TRS </a:t>
            </a:r>
          </a:p>
          <a:p>
            <a:pPr marL="342900" indent="-342900">
              <a:buFont typeface="Arial" panose="020B0604020202020204" pitchFamily="34" charset="0"/>
              <a:buChar char="•"/>
            </a:pPr>
            <a:r>
              <a:rPr lang="en-US" dirty="0"/>
              <a:t>Vacant Position on Executive Committee- Hospital Liaison </a:t>
            </a:r>
          </a:p>
          <a:p>
            <a:pPr marL="635508" lvl="1"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6D4794F2-B659-B011-97C0-60D4FCCD29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71779"/>
            <a:ext cx="1387512" cy="1390784"/>
          </a:xfrm>
          <a:prstGeom prst="rect">
            <a:avLst/>
          </a:prstGeom>
        </p:spPr>
      </p:pic>
      <p:sp>
        <p:nvSpPr>
          <p:cNvPr id="6" name="TextBox 5">
            <a:extLst>
              <a:ext uri="{FF2B5EF4-FFF2-40B4-BE49-F238E27FC236}">
                <a16:creationId xmlns:a16="http://schemas.microsoft.com/office/drawing/2014/main" id="{A25BF8E9-5736-EB43-AA96-3C008FADCDE1}"/>
              </a:ext>
            </a:extLst>
          </p:cNvPr>
          <p:cNvSpPr txBox="1"/>
          <p:nvPr/>
        </p:nvSpPr>
        <p:spPr>
          <a:xfrm>
            <a:off x="1387512"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9C4626E3-17E1-AD1C-D44A-6F2E9D0C5CB0}"/>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366CC69-0730-18DB-5837-E0D55F3396A8}"/>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3EB4662-E559-6D54-F9EF-1C5A022237DE}"/>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5082658-16A4-D6D8-51E6-5E69DCDD4AE8}"/>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5743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393E6-205E-CE98-DEC4-70655993C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1F9F0D-AB8E-01C1-3A54-4F8529C71362}"/>
              </a:ext>
            </a:extLst>
          </p:cNvPr>
          <p:cNvSpPr>
            <a:spLocks noGrp="1"/>
          </p:cNvSpPr>
          <p:nvPr>
            <p:ph type="title"/>
          </p:nvPr>
        </p:nvSpPr>
        <p:spPr>
          <a:xfrm>
            <a:off x="0" y="336259"/>
            <a:ext cx="10972800" cy="1066800"/>
          </a:xfrm>
        </p:spPr>
        <p:txBody>
          <a:bodyPr/>
          <a:lstStyle/>
          <a:p>
            <a:pPr algn="ctr"/>
            <a:r>
              <a:rPr lang="en-US" dirty="0"/>
              <a:t>Coalition Business: TRS </a:t>
            </a:r>
          </a:p>
        </p:txBody>
      </p:sp>
      <p:sp>
        <p:nvSpPr>
          <p:cNvPr id="3" name="Content Placeholder 2">
            <a:extLst>
              <a:ext uri="{FF2B5EF4-FFF2-40B4-BE49-F238E27FC236}">
                <a16:creationId xmlns:a16="http://schemas.microsoft.com/office/drawing/2014/main" id="{55380AC1-9E0C-225A-00D1-FC9144488A01}"/>
              </a:ext>
            </a:extLst>
          </p:cNvPr>
          <p:cNvSpPr>
            <a:spLocks noGrp="1"/>
          </p:cNvSpPr>
          <p:nvPr>
            <p:ph idx="1"/>
          </p:nvPr>
        </p:nvSpPr>
        <p:spPr>
          <a:xfrm>
            <a:off x="472869" y="1430788"/>
            <a:ext cx="10972800" cy="4325112"/>
          </a:xfrm>
        </p:spPr>
        <p:txBody>
          <a:bodyPr>
            <a:normAutofit/>
          </a:bodyPr>
          <a:lstStyle/>
          <a:p>
            <a:pPr marL="635508" lvl="1" indent="-342900">
              <a:buFont typeface="Arial" panose="020B0604020202020204" pitchFamily="34" charset="0"/>
              <a:buChar char="•"/>
            </a:pPr>
            <a:r>
              <a:rPr lang="en-US" dirty="0"/>
              <a:t>TRS </a:t>
            </a:r>
          </a:p>
          <a:p>
            <a:pPr marL="900684" lvl="2" indent="-342900">
              <a:buFont typeface="Arial" panose="020B0604020202020204" pitchFamily="34" charset="0"/>
              <a:buChar char="•"/>
            </a:pPr>
            <a:r>
              <a:rPr lang="en-US" sz="2000" dirty="0"/>
              <a:t>GEMA and DPH have partnered to share a Training Registration System site. This site will be a central location for records to live and a quick and easy way to pull up certificates, training records, and meeting records. This also means moving forward, all coalition meetings, drills, exercises, training, etc., are going to be listed on the state TRS site (training registration site). ICS/NIMS, GEMA, and DPH training will all appear on your transcript. TRS will also have a calendar of training opportunities that can be filtered by dates, types of training, and locations. </a:t>
            </a:r>
          </a:p>
          <a:p>
            <a:pPr marL="900684" lvl="2" indent="-342900">
              <a:buFont typeface="Arial" panose="020B0604020202020204" pitchFamily="34" charset="0"/>
              <a:buChar char="•"/>
            </a:pPr>
            <a:r>
              <a:rPr lang="en-US" sz="2000" dirty="0"/>
              <a:t>Link: https://training.gema.ga.gov/TRS/ </a:t>
            </a:r>
          </a:p>
          <a:p>
            <a:pPr marL="900684" lvl="2" indent="-342900">
              <a:buFont typeface="Arial" panose="020B0604020202020204" pitchFamily="34" charset="0"/>
              <a:buChar char="•"/>
            </a:pPr>
            <a:endParaRPr lang="en-US" sz="2000" dirty="0"/>
          </a:p>
          <a:p>
            <a:pPr marL="900684" lvl="2" indent="-342900">
              <a:buFont typeface="Arial" panose="020B0604020202020204" pitchFamily="34" charset="0"/>
              <a:buChar char="•"/>
            </a:pPr>
            <a:r>
              <a:rPr lang="en-US" sz="2000" dirty="0"/>
              <a:t>Log in to get your FEMA SID forgot your FEMA SID, or need to register for a FEMA SID use this Link: https://cdp.dhs.gov/FEMASID</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58111393-FA8E-2A14-887D-A9382984BA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71779"/>
            <a:ext cx="1387512" cy="1390784"/>
          </a:xfrm>
          <a:prstGeom prst="rect">
            <a:avLst/>
          </a:prstGeom>
        </p:spPr>
      </p:pic>
      <p:sp>
        <p:nvSpPr>
          <p:cNvPr id="6" name="TextBox 5">
            <a:extLst>
              <a:ext uri="{FF2B5EF4-FFF2-40B4-BE49-F238E27FC236}">
                <a16:creationId xmlns:a16="http://schemas.microsoft.com/office/drawing/2014/main" id="{3006AC6A-8A60-923D-10BD-5E1B3C4F4104}"/>
              </a:ext>
            </a:extLst>
          </p:cNvPr>
          <p:cNvSpPr txBox="1"/>
          <p:nvPr/>
        </p:nvSpPr>
        <p:spPr>
          <a:xfrm>
            <a:off x="1387512"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C57EDC20-B53A-E111-FCAF-89DBF5C10C0D}"/>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402F4EE-90D8-EF31-33C0-A222B548E7AA}"/>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E3E1D73-E427-1709-7C17-CEA18F12BB24}"/>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D7A3A7B-7FAD-21B7-8777-9BCFE1464CB5}"/>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0981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CD4F6-D39A-E7FB-31B0-E6E02EB71013}"/>
              </a:ext>
            </a:extLst>
          </p:cNvPr>
          <p:cNvSpPr>
            <a:spLocks noGrp="1"/>
          </p:cNvSpPr>
          <p:nvPr>
            <p:ph type="title"/>
          </p:nvPr>
        </p:nvSpPr>
        <p:spPr/>
        <p:txBody>
          <a:bodyPr>
            <a:normAutofit fontScale="90000"/>
          </a:bodyPr>
          <a:lstStyle/>
          <a:p>
            <a:pPr algn="ctr"/>
            <a:r>
              <a:rPr lang="en-US" dirty="0"/>
              <a:t>Coalition Business: Hospital Liaison Position on Executive Committee	</a:t>
            </a:r>
          </a:p>
        </p:txBody>
      </p:sp>
      <p:sp>
        <p:nvSpPr>
          <p:cNvPr id="3" name="Content Placeholder 2">
            <a:extLst>
              <a:ext uri="{FF2B5EF4-FFF2-40B4-BE49-F238E27FC236}">
                <a16:creationId xmlns:a16="http://schemas.microsoft.com/office/drawing/2014/main" id="{0DF1253D-37FD-9B3D-11C7-3BBC7E90FAC3}"/>
              </a:ext>
            </a:extLst>
          </p:cNvPr>
          <p:cNvSpPr>
            <a:spLocks noGrp="1"/>
          </p:cNvSpPr>
          <p:nvPr>
            <p:ph idx="1"/>
          </p:nvPr>
        </p:nvSpPr>
        <p:spPr/>
        <p:txBody>
          <a:bodyPr/>
          <a:lstStyle/>
          <a:p>
            <a:r>
              <a:rPr lang="en-US" dirty="0"/>
              <a:t>Brainstorm who you think would be great for this role</a:t>
            </a:r>
          </a:p>
          <a:p>
            <a:endParaRPr lang="en-US" dirty="0"/>
          </a:p>
          <a:p>
            <a:r>
              <a:rPr lang="en-US" dirty="0"/>
              <a:t>Nominate yourself, your co-worker, or friend to HCF (Laura Trawick) via email no later than Wednesday September 3, 2025 at 5:00 pm. Use the coalition email address </a:t>
            </a:r>
            <a:r>
              <a:rPr lang="en-US" dirty="0">
                <a:hlinkClick r:id="rId2"/>
              </a:rPr>
              <a:t>regionhcoalition@gmail.com</a:t>
            </a:r>
            <a:endParaRPr lang="en-US" dirty="0"/>
          </a:p>
          <a:p>
            <a:endParaRPr lang="en-US" dirty="0"/>
          </a:p>
          <a:p>
            <a:r>
              <a:rPr lang="en-US" dirty="0"/>
              <a:t>A ballot with nominated members will be sent to the whole healthcare coalition on Thursday September 4, 2025 and voting will close Monday September 8, 2025. </a:t>
            </a:r>
          </a:p>
        </p:txBody>
      </p:sp>
    </p:spTree>
    <p:extLst>
      <p:ext uri="{BB962C8B-B14F-4D97-AF65-F5344CB8AC3E}">
        <p14:creationId xmlns:p14="http://schemas.microsoft.com/office/powerpoint/2010/main" val="4098648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D961B-6DDB-CB03-AA36-1280E9C2D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24596-17FF-7DEC-0721-ED49AA6CD041}"/>
              </a:ext>
            </a:extLst>
          </p:cNvPr>
          <p:cNvSpPr>
            <a:spLocks noGrp="1"/>
          </p:cNvSpPr>
          <p:nvPr>
            <p:ph type="title"/>
          </p:nvPr>
        </p:nvSpPr>
        <p:spPr>
          <a:xfrm>
            <a:off x="0" y="336259"/>
            <a:ext cx="10972800" cy="1066800"/>
          </a:xfrm>
        </p:spPr>
        <p:txBody>
          <a:bodyPr/>
          <a:lstStyle/>
          <a:p>
            <a:pPr algn="ctr"/>
            <a:r>
              <a:rPr lang="en-US" dirty="0"/>
              <a:t>Coalition Business: Coalition Budget</a:t>
            </a:r>
          </a:p>
        </p:txBody>
      </p:sp>
      <p:sp>
        <p:nvSpPr>
          <p:cNvPr id="3" name="Content Placeholder 2">
            <a:extLst>
              <a:ext uri="{FF2B5EF4-FFF2-40B4-BE49-F238E27FC236}">
                <a16:creationId xmlns:a16="http://schemas.microsoft.com/office/drawing/2014/main" id="{B327D7D7-971E-78D4-9EE8-214517300E49}"/>
              </a:ext>
            </a:extLst>
          </p:cNvPr>
          <p:cNvSpPr>
            <a:spLocks noGrp="1"/>
          </p:cNvSpPr>
          <p:nvPr>
            <p:ph idx="1"/>
          </p:nvPr>
        </p:nvSpPr>
        <p:spPr>
          <a:xfrm>
            <a:off x="472869" y="1430788"/>
            <a:ext cx="10972800" cy="4325112"/>
          </a:xfrm>
        </p:spPr>
        <p:txBody>
          <a:bodyPr>
            <a:normAutofit/>
          </a:bodyPr>
          <a:lstStyle/>
          <a:p>
            <a:r>
              <a:rPr lang="en-US" dirty="0"/>
              <a:t>Fiscal year 2025-2026 (BP2) Budget has been approved. </a:t>
            </a:r>
          </a:p>
          <a:p>
            <a:pPr marL="109728" indent="0" algn="l">
              <a:buNone/>
            </a:pPr>
            <a:endParaRPr lang="en-US" dirty="0">
              <a:solidFill>
                <a:srgbClr val="455F51"/>
              </a:solidFill>
              <a:latin typeface="Calibri" panose="020F0502020204030204"/>
            </a:endParaRPr>
          </a:p>
          <a:p>
            <a:pPr algn="l"/>
            <a:r>
              <a:rPr lang="en-US" dirty="0">
                <a:solidFill>
                  <a:srgbClr val="455F51"/>
                </a:solidFill>
                <a:latin typeface="Calibri" panose="020F0502020204030204"/>
              </a:rPr>
              <a:t>Spending is still up in the air. As soon as we know something, we will share it. </a:t>
            </a:r>
            <a:br>
              <a:rPr lang="fr-FR" b="0" i="0" dirty="0">
                <a:effectLst/>
                <a:latin typeface="Google Sans Text"/>
              </a:rPr>
            </a:br>
            <a:endParaRPr lang="en-US" dirty="0"/>
          </a:p>
        </p:txBody>
      </p:sp>
      <p:pic>
        <p:nvPicPr>
          <p:cNvPr id="5" name="Picture 4">
            <a:extLst>
              <a:ext uri="{FF2B5EF4-FFF2-40B4-BE49-F238E27FC236}">
                <a16:creationId xmlns:a16="http://schemas.microsoft.com/office/drawing/2014/main" id="{67BABB18-29F7-A553-4FFC-BE004FE765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71779"/>
            <a:ext cx="1387512" cy="1390784"/>
          </a:xfrm>
          <a:prstGeom prst="rect">
            <a:avLst/>
          </a:prstGeom>
        </p:spPr>
      </p:pic>
      <p:sp>
        <p:nvSpPr>
          <p:cNvPr id="6" name="TextBox 5">
            <a:extLst>
              <a:ext uri="{FF2B5EF4-FFF2-40B4-BE49-F238E27FC236}">
                <a16:creationId xmlns:a16="http://schemas.microsoft.com/office/drawing/2014/main" id="{1BC8A9B5-7618-EF4A-72D1-08FA12CC3E86}"/>
              </a:ext>
            </a:extLst>
          </p:cNvPr>
          <p:cNvSpPr txBox="1"/>
          <p:nvPr/>
        </p:nvSpPr>
        <p:spPr>
          <a:xfrm>
            <a:off x="1387512"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EC91FE3E-AEEC-0CAA-C7CA-74F2065E5965}"/>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34797A8-16AA-65EB-AE3C-FFD586A4B8E2}"/>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686110F-B6CD-DE9C-2712-9CF9FA3F1077}"/>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640B6A9-092D-C2C3-F280-BC0373382079}"/>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80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1B40E-05BE-2442-B585-477852339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A40FE-C3FB-CDAC-D5C6-6FD1F050CA05}"/>
              </a:ext>
            </a:extLst>
          </p:cNvPr>
          <p:cNvSpPr>
            <a:spLocks noGrp="1"/>
          </p:cNvSpPr>
          <p:nvPr>
            <p:ph type="title"/>
          </p:nvPr>
        </p:nvSpPr>
        <p:spPr/>
        <p:txBody>
          <a:bodyPr>
            <a:normAutofit/>
          </a:bodyPr>
          <a:lstStyle/>
          <a:p>
            <a:pPr algn="ctr"/>
            <a:r>
              <a:rPr lang="en-US" dirty="0"/>
              <a:t>CISA Presentation </a:t>
            </a:r>
          </a:p>
        </p:txBody>
      </p:sp>
      <p:sp>
        <p:nvSpPr>
          <p:cNvPr id="3" name="Content Placeholder 2">
            <a:extLst>
              <a:ext uri="{FF2B5EF4-FFF2-40B4-BE49-F238E27FC236}">
                <a16:creationId xmlns:a16="http://schemas.microsoft.com/office/drawing/2014/main" id="{CF4F4017-5EAF-A282-39A1-F1023B266CB0}"/>
              </a:ext>
            </a:extLst>
          </p:cNvPr>
          <p:cNvSpPr>
            <a:spLocks noGrp="1"/>
          </p:cNvSpPr>
          <p:nvPr>
            <p:ph idx="1"/>
          </p:nvPr>
        </p:nvSpPr>
        <p:spPr/>
        <p:txBody>
          <a:bodyPr>
            <a:normAutofit/>
          </a:bodyPr>
          <a:lstStyle/>
          <a:p>
            <a:pPr marL="109728" indent="0" algn="ctr">
              <a:buNone/>
            </a:pPr>
            <a:br>
              <a:rPr lang="fr-FR" b="0" i="0" dirty="0">
                <a:effectLst/>
                <a:latin typeface="Google Sans Text"/>
              </a:rPr>
            </a:br>
            <a:r>
              <a:rPr lang="fr-FR" dirty="0">
                <a:latin typeface="Google Sans Text"/>
              </a:rPr>
              <a:t>Cyber Security</a:t>
            </a:r>
            <a:r>
              <a:rPr lang="fr-FR" b="0" i="0" dirty="0">
                <a:effectLst/>
                <a:latin typeface="Google Sans Text"/>
              </a:rPr>
              <a:t> and Infrastructure Security Agency (CISA) Self-Assessment</a:t>
            </a:r>
          </a:p>
          <a:p>
            <a:pPr marL="109728" indent="0" algn="ctr">
              <a:buNone/>
            </a:pPr>
            <a:endParaRPr lang="fr-FR" dirty="0">
              <a:latin typeface="Google Sans Text"/>
            </a:endParaRPr>
          </a:p>
          <a:p>
            <a:pPr marL="109728" indent="0" algn="ctr">
              <a:buNone/>
            </a:pPr>
            <a:r>
              <a:rPr lang="fr-FR" dirty="0">
                <a:latin typeface="Google Sans Text"/>
              </a:rPr>
              <a:t>Security Assessment at First Entry (SAFE)</a:t>
            </a:r>
          </a:p>
          <a:p>
            <a:pPr marL="109728" indent="0" algn="ctr">
              <a:buNone/>
            </a:pPr>
            <a:endParaRPr lang="fr-FR" dirty="0">
              <a:latin typeface="Google Sans Text"/>
            </a:endParaRPr>
          </a:p>
          <a:p>
            <a:pPr marL="109728" indent="0" algn="ctr">
              <a:buNone/>
            </a:pPr>
            <a:r>
              <a:rPr lang="fr-FR" dirty="0">
                <a:latin typeface="Google Sans Text"/>
              </a:rPr>
              <a:t>Presented by Byron Jones</a:t>
            </a:r>
            <a:endParaRPr lang="en-US" dirty="0"/>
          </a:p>
        </p:txBody>
      </p:sp>
      <p:pic>
        <p:nvPicPr>
          <p:cNvPr id="5" name="Picture 4">
            <a:extLst>
              <a:ext uri="{FF2B5EF4-FFF2-40B4-BE49-F238E27FC236}">
                <a16:creationId xmlns:a16="http://schemas.microsoft.com/office/drawing/2014/main" id="{7A7CB326-F4B9-EFC8-AC28-B4408EFC3A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71779"/>
            <a:ext cx="1387512" cy="1390784"/>
          </a:xfrm>
          <a:prstGeom prst="rect">
            <a:avLst/>
          </a:prstGeom>
        </p:spPr>
      </p:pic>
      <p:sp>
        <p:nvSpPr>
          <p:cNvPr id="6" name="TextBox 5">
            <a:extLst>
              <a:ext uri="{FF2B5EF4-FFF2-40B4-BE49-F238E27FC236}">
                <a16:creationId xmlns:a16="http://schemas.microsoft.com/office/drawing/2014/main" id="{E2EFA043-B48C-2103-85B7-CC52A8F7BF9D}"/>
              </a:ext>
            </a:extLst>
          </p:cNvPr>
          <p:cNvSpPr txBox="1"/>
          <p:nvPr/>
        </p:nvSpPr>
        <p:spPr>
          <a:xfrm>
            <a:off x="1387512"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7636B4DF-1A79-1545-0B70-35189513F631}"/>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9BC9D9D-AE73-7C1F-40DD-FD20D69C890E}"/>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1E05A8-2795-6C2E-63F9-E77C583400ED}"/>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96D73FD-01A3-0E01-D0BE-947DEC355DC3}"/>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3524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2BF2E-9A0C-2E08-C568-173499A66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166C85-54F7-A06A-06FF-53A616466126}"/>
              </a:ext>
            </a:extLst>
          </p:cNvPr>
          <p:cNvSpPr>
            <a:spLocks noGrp="1"/>
          </p:cNvSpPr>
          <p:nvPr>
            <p:ph type="title"/>
          </p:nvPr>
        </p:nvSpPr>
        <p:spPr>
          <a:xfrm>
            <a:off x="0" y="336259"/>
            <a:ext cx="10972800" cy="1066800"/>
          </a:xfrm>
        </p:spPr>
        <p:txBody>
          <a:bodyPr/>
          <a:lstStyle/>
          <a:p>
            <a:pPr algn="ctr"/>
            <a:r>
              <a:rPr lang="en-US" dirty="0"/>
              <a:t>Training Opportunities Survey </a:t>
            </a:r>
          </a:p>
        </p:txBody>
      </p:sp>
      <p:sp>
        <p:nvSpPr>
          <p:cNvPr id="3" name="Content Placeholder 2">
            <a:extLst>
              <a:ext uri="{FF2B5EF4-FFF2-40B4-BE49-F238E27FC236}">
                <a16:creationId xmlns:a16="http://schemas.microsoft.com/office/drawing/2014/main" id="{57319FF7-6C6B-55E5-4553-1AE9D8101AEE}"/>
              </a:ext>
            </a:extLst>
          </p:cNvPr>
          <p:cNvSpPr>
            <a:spLocks noGrp="1"/>
          </p:cNvSpPr>
          <p:nvPr>
            <p:ph idx="1"/>
          </p:nvPr>
        </p:nvSpPr>
        <p:spPr>
          <a:xfrm>
            <a:off x="472869" y="1430788"/>
            <a:ext cx="10972800" cy="4325112"/>
          </a:xfrm>
        </p:spPr>
        <p:txBody>
          <a:bodyPr>
            <a:normAutofit/>
          </a:bodyPr>
          <a:lstStyle/>
          <a:p>
            <a:pPr marL="109728" indent="0" algn="ctr">
              <a:buNone/>
            </a:pPr>
            <a:r>
              <a:rPr lang="fr-FR" sz="2400" b="0" i="0" dirty="0">
                <a:effectLst/>
                <a:latin typeface="Google Sans Text"/>
              </a:rPr>
              <a:t>Please use the QR Code below to submit ideas for training</a:t>
            </a:r>
            <a:endParaRPr lang="fr-FR" sz="4000" dirty="0">
              <a:latin typeface="Google Sans Text"/>
            </a:endParaRPr>
          </a:p>
          <a:p>
            <a:pPr marL="109728" indent="0">
              <a:buNone/>
            </a:pPr>
            <a:br>
              <a:rPr lang="fr-FR" b="0" i="0" dirty="0">
                <a:effectLst/>
                <a:latin typeface="Google Sans Text"/>
              </a:rPr>
            </a:br>
            <a:endParaRPr lang="en-US" dirty="0"/>
          </a:p>
        </p:txBody>
      </p:sp>
      <p:pic>
        <p:nvPicPr>
          <p:cNvPr id="5" name="Picture 4">
            <a:extLst>
              <a:ext uri="{FF2B5EF4-FFF2-40B4-BE49-F238E27FC236}">
                <a16:creationId xmlns:a16="http://schemas.microsoft.com/office/drawing/2014/main" id="{26EE0A43-34EA-7328-0B4F-4680ED2FE8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71779"/>
            <a:ext cx="1387512" cy="1390784"/>
          </a:xfrm>
          <a:prstGeom prst="rect">
            <a:avLst/>
          </a:prstGeom>
        </p:spPr>
      </p:pic>
      <p:sp>
        <p:nvSpPr>
          <p:cNvPr id="6" name="TextBox 5">
            <a:extLst>
              <a:ext uri="{FF2B5EF4-FFF2-40B4-BE49-F238E27FC236}">
                <a16:creationId xmlns:a16="http://schemas.microsoft.com/office/drawing/2014/main" id="{8FD7347E-3CCB-4205-F452-BAD647AF8B22}"/>
              </a:ext>
            </a:extLst>
          </p:cNvPr>
          <p:cNvSpPr txBox="1"/>
          <p:nvPr/>
        </p:nvSpPr>
        <p:spPr>
          <a:xfrm>
            <a:off x="1387512" y="5788312"/>
            <a:ext cx="5092560" cy="461665"/>
          </a:xfrm>
          <a:prstGeom prst="rect">
            <a:avLst/>
          </a:prstGeom>
          <a:noFill/>
        </p:spPr>
        <p:txBody>
          <a:bodyPr wrap="square" rtlCol="0">
            <a:spAutoFit/>
          </a:bodyPr>
          <a:lstStyle/>
          <a:p>
            <a:r>
              <a:rPr lang="en-US" sz="2400" dirty="0">
                <a:solidFill>
                  <a:schemeClr val="accent2">
                    <a:lumMod val="50000"/>
                  </a:schemeClr>
                </a:solidFill>
              </a:rPr>
              <a:t>Region H Healthcare Coalition</a:t>
            </a:r>
          </a:p>
        </p:txBody>
      </p:sp>
      <p:cxnSp>
        <p:nvCxnSpPr>
          <p:cNvPr id="9" name="Straight Connector 8">
            <a:extLst>
              <a:ext uri="{FF2B5EF4-FFF2-40B4-BE49-F238E27FC236}">
                <a16:creationId xmlns:a16="http://schemas.microsoft.com/office/drawing/2014/main" id="{AA1F3264-3123-141F-2866-E42AEAE3C4AB}"/>
              </a:ext>
            </a:extLst>
          </p:cNvPr>
          <p:cNvCxnSpPr>
            <a:cxnSpLocks/>
          </p:cNvCxnSpPr>
          <p:nvPr/>
        </p:nvCxnSpPr>
        <p:spPr>
          <a:xfrm>
            <a:off x="0" y="5170205"/>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FBF0DC4-F483-2163-2C69-447E42FBB5D9}"/>
              </a:ext>
            </a:extLst>
          </p:cNvPr>
          <p:cNvCxnSpPr>
            <a:cxnSpLocks/>
          </p:cNvCxnSpPr>
          <p:nvPr/>
        </p:nvCxnSpPr>
        <p:spPr>
          <a:xfrm>
            <a:off x="0" y="6813846"/>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4000B7D-DEA7-27D8-909A-5EF83AE4AE1C}"/>
              </a:ext>
            </a:extLst>
          </p:cNvPr>
          <p:cNvCxnSpPr>
            <a:cxnSpLocks/>
          </p:cNvCxnSpPr>
          <p:nvPr/>
        </p:nvCxnSpPr>
        <p:spPr>
          <a:xfrm>
            <a:off x="1" y="5247232"/>
            <a:ext cx="121919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43B5CE0-643E-E1CA-6BDE-3E9545B99005}"/>
              </a:ext>
            </a:extLst>
          </p:cNvPr>
          <p:cNvCxnSpPr>
            <a:cxnSpLocks/>
          </p:cNvCxnSpPr>
          <p:nvPr/>
        </p:nvCxnSpPr>
        <p:spPr>
          <a:xfrm>
            <a:off x="0" y="6744055"/>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Qr code">
            <a:extLst>
              <a:ext uri="{FF2B5EF4-FFF2-40B4-BE49-F238E27FC236}">
                <a16:creationId xmlns:a16="http://schemas.microsoft.com/office/drawing/2014/main" id="{F8DEC561-7B94-3F56-DADF-082C5D1EEE9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27795" y="1878117"/>
            <a:ext cx="3251342" cy="3251342"/>
          </a:xfrm>
          <a:prstGeom prst="rect">
            <a:avLst/>
          </a:prstGeom>
        </p:spPr>
      </p:pic>
    </p:spTree>
    <p:extLst>
      <p:ext uri="{BB962C8B-B14F-4D97-AF65-F5344CB8AC3E}">
        <p14:creationId xmlns:p14="http://schemas.microsoft.com/office/powerpoint/2010/main" val="3863031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ABA92F971A36246A11078465F5D0124" ma:contentTypeVersion="9" ma:contentTypeDescription="Create a new document." ma:contentTypeScope="" ma:versionID="29c3102f005ab77c67af26a326b384c5">
  <xsd:schema xmlns:xsd="http://www.w3.org/2001/XMLSchema" xmlns:xs="http://www.w3.org/2001/XMLSchema" xmlns:p="http://schemas.microsoft.com/office/2006/metadata/properties" xmlns:ns3="c3977eaa-8600-4432-ac9d-4afc3450114b" xmlns:ns4="f4d3996c-2fe1-454b-b02a-95dbbb4c76be" targetNamespace="http://schemas.microsoft.com/office/2006/metadata/properties" ma:root="true" ma:fieldsID="642aaa3de58630c0638a6284ece54663" ns3:_="" ns4:_="">
    <xsd:import namespace="c3977eaa-8600-4432-ac9d-4afc3450114b"/>
    <xsd:import namespace="f4d3996c-2fe1-454b-b02a-95dbbb4c76b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977eaa-8600-4432-ac9d-4afc345011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d3996c-2fe1-454b-b02a-95dbbb4c76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3977eaa-8600-4432-ac9d-4afc3450114b" xsi:nil="true"/>
  </documentManagement>
</p:properties>
</file>

<file path=customXml/itemProps1.xml><?xml version="1.0" encoding="utf-8"?>
<ds:datastoreItem xmlns:ds="http://schemas.openxmlformats.org/officeDocument/2006/customXml" ds:itemID="{2D473D75-A5F4-46F7-AB45-1D507B615571}">
  <ds:schemaRefs>
    <ds:schemaRef ds:uri="http://schemas.microsoft.com/sharepoint/v3/contenttype/forms"/>
  </ds:schemaRefs>
</ds:datastoreItem>
</file>

<file path=customXml/itemProps2.xml><?xml version="1.0" encoding="utf-8"?>
<ds:datastoreItem xmlns:ds="http://schemas.openxmlformats.org/officeDocument/2006/customXml" ds:itemID="{1F7C6269-EEEA-45AE-A8B2-412276FC09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977eaa-8600-4432-ac9d-4afc3450114b"/>
    <ds:schemaRef ds:uri="f4d3996c-2fe1-454b-b02a-95dbbb4c76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4B084B-C2EF-4DD7-8396-F8C705AE790A}">
  <ds:schemaRefs>
    <ds:schemaRef ds:uri="http://purl.org/dc/dcmitype/"/>
    <ds:schemaRef ds:uri="http://purl.org/dc/terms/"/>
    <ds:schemaRef ds:uri="f4d3996c-2fe1-454b-b02a-95dbbb4c76b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c3977eaa-8600-4432-ac9d-4afc3450114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Training presentation</Template>
  <TotalTime>14304</TotalTime>
  <Words>1267</Words>
  <Application>Microsoft Office PowerPoint</Application>
  <PresentationFormat>Widescreen</PresentationFormat>
  <Paragraphs>109</Paragraphs>
  <Slides>12</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Georgia</vt:lpstr>
      <vt:lpstr>Google Sans Text</vt:lpstr>
      <vt:lpstr>Impact</vt:lpstr>
      <vt:lpstr>Wingdings</vt:lpstr>
      <vt:lpstr>Wingdings 2</vt:lpstr>
      <vt:lpstr>Training presentation</vt:lpstr>
      <vt:lpstr>            Region H  Healthcare Coalition </vt:lpstr>
      <vt:lpstr>Updates</vt:lpstr>
      <vt:lpstr>Real World Events</vt:lpstr>
      <vt:lpstr>Coalition Business</vt:lpstr>
      <vt:lpstr>Coalition Business: TRS </vt:lpstr>
      <vt:lpstr>Coalition Business: Hospital Liaison Position on Executive Committee </vt:lpstr>
      <vt:lpstr>Coalition Business: Coalition Budget</vt:lpstr>
      <vt:lpstr>CISA Presentation </vt:lpstr>
      <vt:lpstr>Training Opportunities Survey </vt:lpstr>
      <vt:lpstr>Conferences/Meetings/Exercises/Trainings </vt:lpstr>
      <vt:lpstr>Region H Information &amp; Where to Find it</vt:lpstr>
      <vt:lpstr>Next Coalition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H  Healthcare Coalition</dc:title>
  <dc:creator>Craft, Megan</dc:creator>
  <cp:lastModifiedBy>Trawick, Laura</cp:lastModifiedBy>
  <cp:revision>39</cp:revision>
  <dcterms:created xsi:type="dcterms:W3CDTF">2022-05-10T15:28:01Z</dcterms:created>
  <dcterms:modified xsi:type="dcterms:W3CDTF">2025-08-27T19:30:07Z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0x0101007ABA92F971A36246A11078465F5D0124</vt:lpwstr>
  </property>
</Properties>
</file>