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handoutMasterIdLst>
    <p:handoutMasterId r:id="rId23"/>
  </p:handoutMasterIdLst>
  <p:sldIdLst>
    <p:sldId id="257" r:id="rId2"/>
    <p:sldId id="258" r:id="rId3"/>
    <p:sldId id="287" r:id="rId4"/>
    <p:sldId id="288" r:id="rId5"/>
    <p:sldId id="289" r:id="rId6"/>
    <p:sldId id="290" r:id="rId7"/>
    <p:sldId id="292" r:id="rId8"/>
    <p:sldId id="294" r:id="rId9"/>
    <p:sldId id="295" r:id="rId10"/>
    <p:sldId id="286" r:id="rId11"/>
    <p:sldId id="296" r:id="rId12"/>
    <p:sldId id="275" r:id="rId13"/>
    <p:sldId id="282" r:id="rId14"/>
    <p:sldId id="283" r:id="rId15"/>
    <p:sldId id="281" r:id="rId16"/>
    <p:sldId id="297" r:id="rId17"/>
    <p:sldId id="276" r:id="rId18"/>
    <p:sldId id="277" r:id="rId19"/>
    <p:sldId id="298"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911" autoAdjust="0"/>
  </p:normalViewPr>
  <p:slideViewPr>
    <p:cSldViewPr snapToGrid="0">
      <p:cViewPr varScale="1">
        <p:scale>
          <a:sx n="112" d="100"/>
          <a:sy n="112" d="100"/>
        </p:scale>
        <p:origin x="552" y="9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8/21/2024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8/21/2024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10</a:t>
            </a:fld>
            <a:endParaRPr lang="en-US" dirty="0"/>
          </a:p>
        </p:txBody>
      </p:sp>
    </p:spTree>
    <p:extLst>
      <p:ext uri="{BB962C8B-B14F-4D97-AF65-F5344CB8AC3E}">
        <p14:creationId xmlns:p14="http://schemas.microsoft.com/office/powerpoint/2010/main" val="241417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1826264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12</a:t>
            </a:fld>
            <a:endParaRPr lang="en-US" dirty="0"/>
          </a:p>
        </p:txBody>
      </p:sp>
    </p:spTree>
    <p:extLst>
      <p:ext uri="{BB962C8B-B14F-4D97-AF65-F5344CB8AC3E}">
        <p14:creationId xmlns:p14="http://schemas.microsoft.com/office/powerpoint/2010/main" val="246264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13</a:t>
            </a:fld>
            <a:endParaRPr lang="en-US" dirty="0"/>
          </a:p>
        </p:txBody>
      </p:sp>
    </p:spTree>
    <p:extLst>
      <p:ext uri="{BB962C8B-B14F-4D97-AF65-F5344CB8AC3E}">
        <p14:creationId xmlns:p14="http://schemas.microsoft.com/office/powerpoint/2010/main" val="2525033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14</a:t>
            </a:fld>
            <a:endParaRPr lang="en-US" dirty="0"/>
          </a:p>
        </p:txBody>
      </p:sp>
    </p:spTree>
    <p:extLst>
      <p:ext uri="{BB962C8B-B14F-4D97-AF65-F5344CB8AC3E}">
        <p14:creationId xmlns:p14="http://schemas.microsoft.com/office/powerpoint/2010/main" val="3242688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15</a:t>
            </a:fld>
            <a:endParaRPr lang="en-US" dirty="0"/>
          </a:p>
        </p:txBody>
      </p:sp>
    </p:spTree>
    <p:extLst>
      <p:ext uri="{BB962C8B-B14F-4D97-AF65-F5344CB8AC3E}">
        <p14:creationId xmlns:p14="http://schemas.microsoft.com/office/powerpoint/2010/main" val="1304352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16</a:t>
            </a:fld>
            <a:endParaRPr lang="en-US" dirty="0"/>
          </a:p>
        </p:txBody>
      </p:sp>
    </p:spTree>
    <p:extLst>
      <p:ext uri="{BB962C8B-B14F-4D97-AF65-F5344CB8AC3E}">
        <p14:creationId xmlns:p14="http://schemas.microsoft.com/office/powerpoint/2010/main" val="1394038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17</a:t>
            </a:fld>
            <a:endParaRPr lang="en-US" dirty="0"/>
          </a:p>
        </p:txBody>
      </p:sp>
    </p:spTree>
    <p:extLst>
      <p:ext uri="{BB962C8B-B14F-4D97-AF65-F5344CB8AC3E}">
        <p14:creationId xmlns:p14="http://schemas.microsoft.com/office/powerpoint/2010/main" val="3328750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18</a:t>
            </a:fld>
            <a:endParaRPr lang="en-US" dirty="0"/>
          </a:p>
        </p:txBody>
      </p:sp>
    </p:spTree>
    <p:extLst>
      <p:ext uri="{BB962C8B-B14F-4D97-AF65-F5344CB8AC3E}">
        <p14:creationId xmlns:p14="http://schemas.microsoft.com/office/powerpoint/2010/main" val="3140985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19</a:t>
            </a:fld>
            <a:endParaRPr lang="en-US" dirty="0"/>
          </a:p>
        </p:txBody>
      </p:sp>
    </p:spTree>
    <p:extLst>
      <p:ext uri="{BB962C8B-B14F-4D97-AF65-F5344CB8AC3E}">
        <p14:creationId xmlns:p14="http://schemas.microsoft.com/office/powerpoint/2010/main" val="2136405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2</a:t>
            </a:fld>
            <a:endParaRPr lang="en-US" dirty="0"/>
          </a:p>
        </p:txBody>
      </p:sp>
    </p:spTree>
    <p:extLst>
      <p:ext uri="{BB962C8B-B14F-4D97-AF65-F5344CB8AC3E}">
        <p14:creationId xmlns:p14="http://schemas.microsoft.com/office/powerpoint/2010/main" val="1188670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20</a:t>
            </a:fld>
            <a:endParaRPr lang="en-US" dirty="0"/>
          </a:p>
        </p:txBody>
      </p:sp>
    </p:spTree>
    <p:extLst>
      <p:ext uri="{BB962C8B-B14F-4D97-AF65-F5344CB8AC3E}">
        <p14:creationId xmlns:p14="http://schemas.microsoft.com/office/powerpoint/2010/main" val="1307342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3</a:t>
            </a:fld>
            <a:endParaRPr lang="en-US" dirty="0"/>
          </a:p>
        </p:txBody>
      </p:sp>
    </p:spTree>
    <p:extLst>
      <p:ext uri="{BB962C8B-B14F-4D97-AF65-F5344CB8AC3E}">
        <p14:creationId xmlns:p14="http://schemas.microsoft.com/office/powerpoint/2010/main" val="903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4</a:t>
            </a:fld>
            <a:endParaRPr lang="en-US" dirty="0"/>
          </a:p>
        </p:txBody>
      </p:sp>
    </p:spTree>
    <p:extLst>
      <p:ext uri="{BB962C8B-B14F-4D97-AF65-F5344CB8AC3E}">
        <p14:creationId xmlns:p14="http://schemas.microsoft.com/office/powerpoint/2010/main" val="223023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5</a:t>
            </a:fld>
            <a:endParaRPr lang="en-US" dirty="0"/>
          </a:p>
        </p:txBody>
      </p:sp>
    </p:spTree>
    <p:extLst>
      <p:ext uri="{BB962C8B-B14F-4D97-AF65-F5344CB8AC3E}">
        <p14:creationId xmlns:p14="http://schemas.microsoft.com/office/powerpoint/2010/main" val="378794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6</a:t>
            </a:fld>
            <a:endParaRPr lang="en-US" dirty="0"/>
          </a:p>
        </p:txBody>
      </p:sp>
    </p:spTree>
    <p:extLst>
      <p:ext uri="{BB962C8B-B14F-4D97-AF65-F5344CB8AC3E}">
        <p14:creationId xmlns:p14="http://schemas.microsoft.com/office/powerpoint/2010/main" val="1287306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7</a:t>
            </a:fld>
            <a:endParaRPr lang="en-US" dirty="0"/>
          </a:p>
        </p:txBody>
      </p:sp>
    </p:spTree>
    <p:extLst>
      <p:ext uri="{BB962C8B-B14F-4D97-AF65-F5344CB8AC3E}">
        <p14:creationId xmlns:p14="http://schemas.microsoft.com/office/powerpoint/2010/main" val="152267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8</a:t>
            </a:fld>
            <a:endParaRPr lang="en-US" dirty="0"/>
          </a:p>
        </p:txBody>
      </p:sp>
    </p:spTree>
    <p:extLst>
      <p:ext uri="{BB962C8B-B14F-4D97-AF65-F5344CB8AC3E}">
        <p14:creationId xmlns:p14="http://schemas.microsoft.com/office/powerpoint/2010/main" val="654265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presentation will benefit audience: Adult learners are more interested in a subject if they know how or why it is important to them.</a:t>
            </a:r>
          </a:p>
          <a:p>
            <a:pPr marL="171450" indent="-171450">
              <a:buFont typeface="Arial" panose="020B0604020202020204" pitchFamily="34" charset="0"/>
              <a:buChar char="•"/>
            </a:pPr>
            <a:r>
              <a:rPr lang="en-US" dirty="0"/>
              <a:t>Presenter’s level of expertise in the subject: Briefly state your credentials in this area, or explain why participants should listen to you.</a:t>
            </a:r>
          </a:p>
        </p:txBody>
      </p:sp>
      <p:sp>
        <p:nvSpPr>
          <p:cNvPr id="4" name="Slide Number Placeholder 3"/>
          <p:cNvSpPr>
            <a:spLocks noGrp="1"/>
          </p:cNvSpPr>
          <p:nvPr>
            <p:ph type="sldNum" sz="quarter" idx="10"/>
          </p:nvPr>
        </p:nvSpPr>
        <p:spPr/>
        <p:txBody>
          <a:bodyPr/>
          <a:lstStyle/>
          <a:p>
            <a:fld id="{CF2FD335-6D8E-486A-8F5F-DFC7325903FF}" type="slidenum">
              <a:rPr lang="en-US" smtClean="0"/>
              <a:t>9</a:t>
            </a:fld>
            <a:endParaRPr lang="en-US" dirty="0"/>
          </a:p>
        </p:txBody>
      </p:sp>
    </p:spTree>
    <p:extLst>
      <p:ext uri="{BB962C8B-B14F-4D97-AF65-F5344CB8AC3E}">
        <p14:creationId xmlns:p14="http://schemas.microsoft.com/office/powerpoint/2010/main" val="136597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389009"/>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7" name="Footer Placeholder 16"/>
          <p:cNvSpPr>
            <a:spLocks noGrp="1"/>
          </p:cNvSpPr>
          <p:nvPr>
            <p:ph type="ftr" sz="quarter" idx="11"/>
          </p:nvPr>
        </p:nvSpPr>
        <p:spPr>
          <a:xfrm>
            <a:off x="7265116" y="4205288"/>
            <a:ext cx="1727200" cy="457200"/>
          </a:xfrm>
        </p:spPr>
        <p:txBody>
          <a:bodyPr/>
          <a:lstStyle>
            <a:lvl1pPr>
              <a:defRPr>
                <a:solidFill>
                  <a:schemeClr val="accent2">
                    <a:lumMod val="75000"/>
                  </a:schemeClr>
                </a:solidFill>
              </a:defRPr>
            </a:lvl1pPr>
          </a:lstStyle>
          <a:p>
            <a:r>
              <a:rPr lang="en-US"/>
              <a:t>Add a footer</a:t>
            </a:r>
            <a:endParaRPr lang="en-US" dirty="0"/>
          </a:p>
        </p:txBody>
      </p:sp>
      <p:sp>
        <p:nvSpPr>
          <p:cNvPr id="28" name="Date Placeholder 27"/>
          <p:cNvSpPr>
            <a:spLocks noGrp="1"/>
          </p:cNvSpPr>
          <p:nvPr>
            <p:ph type="dt" sz="half" idx="10"/>
          </p:nvPr>
        </p:nvSpPr>
        <p:spPr>
          <a:xfrm>
            <a:off x="9043832" y="4206240"/>
            <a:ext cx="1280160" cy="457200"/>
          </a:xfrm>
        </p:spPr>
        <p:txBody>
          <a:bodyPr/>
          <a:lstStyle>
            <a:lvl1pPr>
              <a:defRPr>
                <a:solidFill>
                  <a:schemeClr val="accent2">
                    <a:lumMod val="75000"/>
                  </a:schemeClr>
                </a:solidFill>
              </a:defRPr>
            </a:lvl1pPr>
          </a:lstStyle>
          <a:p>
            <a:fld id="{4E708F12-96AD-4ED4-8132-A78F5E42C1F5}" type="datetime1">
              <a:rPr lang="en-US" smtClean="0"/>
              <a:pPr/>
              <a:t>8/21/2024</a:t>
            </a:fld>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7FA170-8299-44AD-AEEF-FC686C3D7804}" type="datetime1">
              <a:rPr lang="en-US" smtClean="0"/>
              <a:t>8/21/2024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231763A-68EC-4ECD-9620-D9FE9CDDD622}" type="datetime1">
              <a:rPr lang="en-US" smtClean="0"/>
              <a:t>8/21/2024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7B98BEDD-6160-49BB-B372-861DE7DE9BA5}" type="datetime1">
              <a:rPr lang="en-US" smtClean="0"/>
              <a:t>8/21/2024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AE819F-B7FD-4B29-8F66-9E318144BC2A}" type="datetime1">
              <a:rPr lang="en-US" smtClean="0"/>
              <a:t>8/21/2024</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D4CA159C-B6E0-4F10-9F4A-2FA57003B139}" type="datetime1">
              <a:rPr lang="en-US" smtClean="0"/>
              <a:t>8/21/2024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8" name="Footer Placeholder 27"/>
          <p:cNvSpPr>
            <a:spLocks noGrp="1"/>
          </p:cNvSpPr>
          <p:nvPr>
            <p:ph type="ftr" sz="quarter" idx="12"/>
          </p:nvPr>
        </p:nvSpPr>
        <p:spPr/>
        <p:txBody>
          <a:bodyPr rtlCol="0"/>
          <a:lstStyle/>
          <a:p>
            <a:r>
              <a:rPr lang="en-US" dirty="0"/>
              <a:t>Add a footer</a:t>
            </a:r>
          </a:p>
        </p:txBody>
      </p:sp>
      <p:sp>
        <p:nvSpPr>
          <p:cNvPr id="26" name="Date Placeholder 25"/>
          <p:cNvSpPr>
            <a:spLocks noGrp="1"/>
          </p:cNvSpPr>
          <p:nvPr>
            <p:ph type="dt" sz="half" idx="10"/>
          </p:nvPr>
        </p:nvSpPr>
        <p:spPr/>
        <p:txBody>
          <a:bodyPr rtlCol="0"/>
          <a:lstStyle/>
          <a:p>
            <a:fld id="{8170CBBB-D1D1-4386-A5E9-07F3477B78F3}" type="datetime1">
              <a:rPr lang="en-US" smtClean="0"/>
              <a:t>8/21/2024</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4" name="Footer Placeholder 3"/>
          <p:cNvSpPr>
            <a:spLocks noGrp="1"/>
          </p:cNvSpPr>
          <p:nvPr>
            <p:ph type="ftr" sz="quarter" idx="11"/>
          </p:nvPr>
        </p:nvSpPr>
        <p:spPr>
          <a:xfrm>
            <a:off x="7010400" y="612648"/>
            <a:ext cx="1767840" cy="457200"/>
          </a:xfrm>
        </p:spPr>
        <p:txBody>
          <a:bodyPr/>
          <a:lstStyle/>
          <a:p>
            <a:r>
              <a:rPr lang="en-US" dirty="0"/>
              <a:t>Add a footer</a:t>
            </a:r>
          </a:p>
        </p:txBody>
      </p:sp>
      <p:sp>
        <p:nvSpPr>
          <p:cNvPr id="3" name="Date Placeholder 2"/>
          <p:cNvSpPr>
            <a:spLocks noGrp="1"/>
          </p:cNvSpPr>
          <p:nvPr>
            <p:ph type="dt" sz="half" idx="10"/>
          </p:nvPr>
        </p:nvSpPr>
        <p:spPr>
          <a:xfrm>
            <a:off x="8778240" y="612648"/>
            <a:ext cx="1276352" cy="457200"/>
          </a:xfrm>
        </p:spPr>
        <p:txBody>
          <a:bodyPr/>
          <a:lstStyle/>
          <a:p>
            <a:fld id="{9FA4CAD8-0EA7-4615-B69B-B2F199EF3A93}" type="datetime1">
              <a:rPr lang="en-US" smtClean="0"/>
              <a:t>8/21/2024</a:t>
            </a:fld>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9234BD7-6953-492C-921B-E68B2D7F14C8}" type="datetime1">
              <a:rPr lang="en-US" smtClean="0"/>
              <a:t>8/21/2024</a:t>
            </a:fld>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5A17D9B-D4D3-4E23-88DF-2E354FA43196}" type="datetime1">
              <a:rPr lang="en-US" smtClean="0"/>
              <a:t>8/21/2024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41F67C5-D04E-4576-B61C-12ABA14BBD6C}" type="datetime1">
              <a:rPr lang="en-US" smtClean="0"/>
              <a:t>8/21/2024</a:t>
            </a:fld>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100">
                <a:solidFill>
                  <a:schemeClr val="accent2">
                    <a:lumMod val="75000"/>
                  </a:schemeClr>
                </a:solidFill>
              </a:defRPr>
            </a:lvl1pPr>
          </a:lstStyle>
          <a:p>
            <a:r>
              <a:rPr lang="en-US"/>
              <a:t>Add a footer</a:t>
            </a:r>
            <a:endParaRPr lang="en-US"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100">
                <a:solidFill>
                  <a:schemeClr val="accent2">
                    <a:lumMod val="75000"/>
                  </a:schemeClr>
                </a:solidFill>
              </a:defRPr>
            </a:lvl1pPr>
          </a:lstStyle>
          <a:p>
            <a:fld id="{C20F09E4-6EA4-4BF3-9FC8-FF40373B88E6}" type="datetime1">
              <a:rPr lang="en-US" smtClean="0"/>
              <a:pPr/>
              <a:t>8/21/2024</a:t>
            </a:fld>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aregionhcoalition.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ghc911.or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2714" y="1410056"/>
            <a:ext cx="5791200" cy="1548006"/>
          </a:xfrm>
        </p:spPr>
        <p:txBody>
          <a:bodyPr>
            <a:normAutofit fontScale="90000"/>
          </a:bodyPr>
          <a:lstStyle/>
          <a:p>
            <a:r>
              <a:rPr lang="en-US" dirty="0"/>
              <a:t>            </a:t>
            </a:r>
            <a:r>
              <a:rPr lang="en-US" sz="5400" dirty="0">
                <a:latin typeface="Impact" panose="020B0806030902050204" pitchFamily="34" charset="0"/>
              </a:rPr>
              <a:t>Region H </a:t>
            </a:r>
            <a:br>
              <a:rPr lang="en-US" sz="5400" dirty="0">
                <a:latin typeface="Impact" panose="020B0806030902050204" pitchFamily="34" charset="0"/>
              </a:rPr>
            </a:br>
            <a:r>
              <a:rPr lang="en-US" sz="5400" dirty="0">
                <a:latin typeface="Impact" panose="020B0806030902050204" pitchFamily="34" charset="0"/>
              </a:rPr>
              <a:t>Healthcare Coalition </a:t>
            </a:r>
          </a:p>
        </p:txBody>
      </p:sp>
      <p:sp>
        <p:nvSpPr>
          <p:cNvPr id="3" name="Subtitle 2"/>
          <p:cNvSpPr>
            <a:spLocks noGrp="1"/>
          </p:cNvSpPr>
          <p:nvPr>
            <p:ph type="subTitle" idx="1"/>
          </p:nvPr>
        </p:nvSpPr>
        <p:spPr>
          <a:xfrm>
            <a:off x="-5697" y="3840118"/>
            <a:ext cx="6604000" cy="1752600"/>
          </a:xfrm>
        </p:spPr>
        <p:txBody>
          <a:bodyPr/>
          <a:lstStyle/>
          <a:p>
            <a:r>
              <a:rPr lang="en-US" dirty="0"/>
              <a:t>Quarterly Meeting: August 22, 2024</a:t>
            </a:r>
          </a:p>
          <a:p>
            <a:r>
              <a:rPr lang="en-US" dirty="0"/>
              <a:t>OFTC, Dubose Porter Center (YKK Room)</a:t>
            </a:r>
          </a:p>
          <a:p>
            <a:r>
              <a:rPr lang="en-US" dirty="0"/>
              <a:t>9:00a-1:00p</a:t>
            </a:r>
          </a:p>
        </p:txBody>
      </p:sp>
      <p:pic>
        <p:nvPicPr>
          <p:cNvPr id="4" name="Picture 3">
            <a:extLst>
              <a:ext uri="{FF2B5EF4-FFF2-40B4-BE49-F238E27FC236}">
                <a16:creationId xmlns:a16="http://schemas.microsoft.com/office/drawing/2014/main" id="{5527EE27-2065-902A-CFCF-620E10938A05}"/>
              </a:ext>
            </a:extLst>
          </p:cNvPr>
          <p:cNvPicPr>
            <a:picLocks noChangeAspect="1"/>
          </p:cNvPicPr>
          <p:nvPr/>
        </p:nvPicPr>
        <p:blipFill rotWithShape="1">
          <a:blip r:embed="rId3">
            <a:extLst>
              <a:ext uri="{28A0092B-C50C-407E-A947-70E740481C1C}">
                <a14:useLocalDpi xmlns:a14="http://schemas.microsoft.com/office/drawing/2010/main" val="0"/>
              </a:ext>
            </a:extLst>
          </a:blip>
          <a:srcRect l="5825" t="7601" r="5442" b="5443"/>
          <a:stretch/>
        </p:blipFill>
        <p:spPr>
          <a:xfrm>
            <a:off x="1797828" y="273465"/>
            <a:ext cx="3219935" cy="3155535"/>
          </a:xfrm>
          <a:prstGeom prst="rect">
            <a:avLst/>
          </a:prstGeom>
          <a:solidFill>
            <a:schemeClr val="tx2"/>
          </a:solidFill>
        </p:spPr>
      </p:pic>
      <p:cxnSp>
        <p:nvCxnSpPr>
          <p:cNvPr id="6" name="Straight Connector 5">
            <a:extLst>
              <a:ext uri="{FF2B5EF4-FFF2-40B4-BE49-F238E27FC236}">
                <a16:creationId xmlns:a16="http://schemas.microsoft.com/office/drawing/2014/main" id="{390953FE-B285-EE0B-DDC7-877F5C2685A0}"/>
              </a:ext>
            </a:extLst>
          </p:cNvPr>
          <p:cNvCxnSpPr>
            <a:cxnSpLocks/>
          </p:cNvCxnSpPr>
          <p:nvPr/>
        </p:nvCxnSpPr>
        <p:spPr>
          <a:xfrm>
            <a:off x="5494946" y="273465"/>
            <a:ext cx="0" cy="334140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854" y="195073"/>
            <a:ext cx="10972800" cy="1066800"/>
          </a:xfrm>
        </p:spPr>
        <p:txBody>
          <a:bodyPr/>
          <a:lstStyle/>
          <a:p>
            <a:pPr algn="ctr"/>
            <a:r>
              <a:rPr lang="en-US" dirty="0"/>
              <a:t>All about the Region H Healthcare Coalition</a:t>
            </a:r>
          </a:p>
        </p:txBody>
      </p:sp>
      <p:sp>
        <p:nvSpPr>
          <p:cNvPr id="3" name="Content Placeholder 2"/>
          <p:cNvSpPr>
            <a:spLocks noGrp="1"/>
          </p:cNvSpPr>
          <p:nvPr>
            <p:ph idx="1"/>
          </p:nvPr>
        </p:nvSpPr>
        <p:spPr>
          <a:xfrm>
            <a:off x="438686" y="1053483"/>
            <a:ext cx="10972800" cy="4325112"/>
          </a:xfrm>
        </p:spPr>
        <p:txBody>
          <a:bodyPr>
            <a:normAutofit fontScale="92500" lnSpcReduction="20000"/>
          </a:bodyPr>
          <a:lstStyle/>
          <a:p>
            <a:pPr marL="0" indent="0" algn="ctr">
              <a:buNone/>
            </a:pPr>
            <a:r>
              <a:rPr lang="en-US" sz="2800" dirty="0"/>
              <a:t> </a:t>
            </a:r>
            <a:r>
              <a:rPr lang="en-US" sz="2800" b="1" dirty="0"/>
              <a:t>Who, What, Where, When, Why, How? </a:t>
            </a:r>
          </a:p>
          <a:p>
            <a:pPr marL="342900" indent="-342900">
              <a:buFont typeface="Arial" panose="020B0604020202020204" pitchFamily="34" charset="0"/>
              <a:buChar char="•"/>
            </a:pPr>
            <a:r>
              <a:rPr lang="en-US" sz="1700" dirty="0"/>
              <a:t>Who: Executive Committee; </a:t>
            </a:r>
            <a:r>
              <a:rPr lang="en-US" sz="1700" b="1" dirty="0"/>
              <a:t>Megan Craft- </a:t>
            </a:r>
            <a:r>
              <a:rPr lang="en-US" sz="1700" dirty="0"/>
              <a:t>Region H HCF, </a:t>
            </a:r>
            <a:r>
              <a:rPr lang="en-US" sz="1700" b="1" dirty="0"/>
              <a:t>Lynn Grant </a:t>
            </a:r>
            <a:r>
              <a:rPr lang="en-US" sz="1700" dirty="0"/>
              <a:t>RCH, </a:t>
            </a:r>
            <a:r>
              <a:rPr lang="en-US" sz="1700" b="1" dirty="0"/>
              <a:t>Jennifer Stokes </a:t>
            </a:r>
            <a:r>
              <a:rPr lang="en-US" sz="1700" dirty="0"/>
              <a:t>(DPH), </a:t>
            </a:r>
            <a:r>
              <a:rPr lang="en-US" sz="1700" b="1" dirty="0"/>
              <a:t>Alaina Dykes </a:t>
            </a:r>
            <a:r>
              <a:rPr lang="en-US" sz="1700" dirty="0"/>
              <a:t>(Hospital liaison), </a:t>
            </a:r>
            <a:r>
              <a:rPr lang="en-US" sz="1700" b="1" dirty="0"/>
              <a:t>Sherry Thomas </a:t>
            </a:r>
            <a:r>
              <a:rPr lang="en-US" sz="1700" dirty="0"/>
              <a:t>(Em </a:t>
            </a:r>
            <a:r>
              <a:rPr lang="en-US" sz="1700" dirty="0" err="1"/>
              <a:t>Mgmt</a:t>
            </a:r>
            <a:r>
              <a:rPr lang="en-US" sz="1700" dirty="0"/>
              <a:t>), </a:t>
            </a:r>
            <a:r>
              <a:rPr lang="en-US" sz="1700" b="1" dirty="0"/>
              <a:t>Bill Laird </a:t>
            </a:r>
            <a:r>
              <a:rPr lang="en-US" sz="1700" dirty="0"/>
              <a:t>(EMA liaison), </a:t>
            </a:r>
            <a:r>
              <a:rPr lang="en-US" sz="1700" b="1" dirty="0"/>
              <a:t>Michael Johnson </a:t>
            </a:r>
            <a:r>
              <a:rPr lang="en-US" sz="1700" dirty="0"/>
              <a:t>(EMS liaison), </a:t>
            </a:r>
            <a:r>
              <a:rPr lang="en-US" sz="1700" b="1" dirty="0"/>
              <a:t>Michelle Bryan </a:t>
            </a:r>
            <a:r>
              <a:rPr lang="en-US" sz="1700" dirty="0"/>
              <a:t>(Home health/hospice liaison), and </a:t>
            </a:r>
            <a:r>
              <a:rPr lang="en-US" sz="1700" b="1" dirty="0"/>
              <a:t>TBA </a:t>
            </a:r>
            <a:r>
              <a:rPr lang="en-US" sz="1700" dirty="0"/>
              <a:t>(SNFs Liaison). </a:t>
            </a:r>
          </a:p>
          <a:p>
            <a:pPr marL="342900" indent="-342900">
              <a:buFont typeface="Arial" panose="020B0604020202020204" pitchFamily="34" charset="0"/>
              <a:buChar char="•"/>
            </a:pPr>
            <a:r>
              <a:rPr lang="en-US" sz="1700" dirty="0"/>
              <a:t>What: A Healthcare Coalition is a group of partners ranging from Hospitals to EMS partners and everything in between. We are here to help every facility in our Coalition develop strong relationships and have plans to support each other and be better prepared to respond to disasters. </a:t>
            </a:r>
          </a:p>
          <a:p>
            <a:pPr marL="342900" indent="-342900">
              <a:buFont typeface="Arial" panose="020B0604020202020204" pitchFamily="34" charset="0"/>
              <a:buChar char="•"/>
            </a:pPr>
            <a:r>
              <a:rPr lang="en-US" sz="1700" dirty="0"/>
              <a:t>Where: Serving 17 counties in Middle Georgia; Baldwin, Bleckley, Dodge, Hancock, Jasper, Johnson, Laurens, Montgomery, Pulaski, Putnam, Telfair, Treutlen, Twiggs, Washington, Wheeler, Wilcox, and Wilkinson. </a:t>
            </a:r>
          </a:p>
          <a:p>
            <a:pPr marL="342900" indent="-342900">
              <a:buFont typeface="Arial" panose="020B0604020202020204" pitchFamily="34" charset="0"/>
              <a:buChar char="•"/>
            </a:pPr>
            <a:r>
              <a:rPr lang="en-US" sz="1700" dirty="0"/>
              <a:t>When: We are here for you 24/7 to help you respond during emergencies and supply you with the resources you need. If we don’t have it, we will connect you with someone who does. </a:t>
            </a:r>
          </a:p>
          <a:p>
            <a:pPr marL="342900" indent="-342900">
              <a:buFont typeface="Arial" panose="020B0604020202020204" pitchFamily="34" charset="0"/>
              <a:buChar char="•"/>
            </a:pPr>
            <a:r>
              <a:rPr lang="en-US" sz="1700" dirty="0"/>
              <a:t>Why: When a disaster hits a community or a region, the entire health care system will be impacted and will have to respond. All health care organizations, from the largest hospital to a small community health center, will need to work together in a coordinated fashion to effectively respond to the disaster and work towards recovery. Healthcare organizations planning together will create a more prepared and resilient healthcare system. It begins and ends locally. </a:t>
            </a:r>
          </a:p>
          <a:p>
            <a:pPr marL="342900" indent="-342900">
              <a:buFont typeface="Arial" panose="020B0604020202020204" pitchFamily="34" charset="0"/>
              <a:buChar char="•"/>
            </a:pPr>
            <a:r>
              <a:rPr lang="en-US" sz="1700" dirty="0"/>
              <a:t>How: Leave your contact information with Megan to be added to Coalition mailing list so you can receive updates, participate in trainings and exercises, and have access to resources. All health care organizations in Region H are invited to join the Coalition. Members regularly attend meetings, participate in planning, and agree to work with and support other members during disaster response and recovery. </a:t>
            </a:r>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1359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Real World Events</a:t>
            </a:r>
          </a:p>
        </p:txBody>
      </p:sp>
      <p:sp>
        <p:nvSpPr>
          <p:cNvPr id="3" name="Content Placeholder 2"/>
          <p:cNvSpPr>
            <a:spLocks noGrp="1"/>
          </p:cNvSpPr>
          <p:nvPr>
            <p:ph idx="1"/>
          </p:nvPr>
        </p:nvSpPr>
        <p:spPr>
          <a:xfrm>
            <a:off x="472869" y="1430788"/>
            <a:ext cx="10972800" cy="4325112"/>
          </a:xfrm>
        </p:spPr>
        <p:txBody>
          <a:bodyPr/>
          <a:lstStyle/>
          <a:p>
            <a:pPr marL="342900" indent="-342900">
              <a:buFont typeface="Arial" panose="020B0604020202020204" pitchFamily="34" charset="0"/>
              <a:buChar char="•"/>
            </a:pPr>
            <a:r>
              <a:rPr lang="en-US" dirty="0"/>
              <a:t>Event stories for GHC911: Brief report out from any/all Region H members who have had real world events happen at their facility recently. Ex: Power outages from Hurricane Debby</a:t>
            </a:r>
          </a:p>
          <a:p>
            <a:pPr marL="342900" indent="-342900">
              <a:buFont typeface="Arial" panose="020B0604020202020204" pitchFamily="34" charset="0"/>
              <a:buChar char="•"/>
            </a:pPr>
            <a:endParaRPr lang="en-US" sz="2800"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6244"/>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974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Projects</a:t>
            </a:r>
          </a:p>
        </p:txBody>
      </p:sp>
      <p:sp>
        <p:nvSpPr>
          <p:cNvPr id="3" name="Content Placeholder 2"/>
          <p:cNvSpPr>
            <a:spLocks noGrp="1"/>
          </p:cNvSpPr>
          <p:nvPr>
            <p:ph idx="1"/>
          </p:nvPr>
        </p:nvSpPr>
        <p:spPr>
          <a:xfrm>
            <a:off x="489960" y="1080829"/>
            <a:ext cx="10972800" cy="4294476"/>
          </a:xfrm>
        </p:spPr>
        <p:txBody>
          <a:bodyPr>
            <a:normAutofit fontScale="92500" lnSpcReduction="20000"/>
          </a:bodyPr>
          <a:lstStyle/>
          <a:p>
            <a:pPr marL="342900" indent="-342900">
              <a:buFont typeface="Arial" panose="020B0604020202020204" pitchFamily="34" charset="0"/>
              <a:buChar char="•"/>
            </a:pPr>
            <a:r>
              <a:rPr lang="en-US" dirty="0"/>
              <a:t>Burn Kits were our main focus during the budget year 2021-2022. If you are a hospital or EMS partner and you still have not picked them up, please pick them up today! If you did, please make sure you grab your IV Warmer adapter today. </a:t>
            </a:r>
          </a:p>
          <a:p>
            <a:pPr marL="342900" indent="-342900">
              <a:buFont typeface="Arial" panose="020B0604020202020204" pitchFamily="34" charset="0"/>
              <a:buChar char="•"/>
            </a:pPr>
            <a:r>
              <a:rPr lang="en-US" dirty="0"/>
              <a:t>The facilities that have already received Burn kits are: </a:t>
            </a:r>
          </a:p>
          <a:p>
            <a:pPr marL="1024128" lvl="4" indent="0">
              <a:buNone/>
            </a:pPr>
            <a:r>
              <a:rPr lang="en-US" dirty="0"/>
              <a:t>- Washington Regional Medical Center                  - Laurens County EMS</a:t>
            </a:r>
          </a:p>
          <a:p>
            <a:pPr marL="1024128" lvl="4" indent="0">
              <a:buNone/>
            </a:pPr>
            <a:r>
              <a:rPr lang="en-US" dirty="0"/>
              <a:t>- Bleckley Memorial Hospital                                   - Dodge County EMS </a:t>
            </a:r>
          </a:p>
          <a:p>
            <a:pPr marL="1024128" lvl="4" indent="0">
              <a:buNone/>
            </a:pPr>
            <a:r>
              <a:rPr lang="en-US" dirty="0"/>
              <a:t>- Dodge County Hospital                                           - Washington County EMS</a:t>
            </a:r>
          </a:p>
          <a:p>
            <a:pPr marL="1024128" lvl="4" indent="0">
              <a:buNone/>
            </a:pPr>
            <a:r>
              <a:rPr lang="en-US" dirty="0"/>
              <a:t>- Fairview Park Hospital                                            - Heartland EMS (x2) </a:t>
            </a:r>
          </a:p>
          <a:p>
            <a:pPr marL="1024128" lvl="4" indent="0">
              <a:buNone/>
            </a:pPr>
            <a:r>
              <a:rPr lang="en-US" dirty="0"/>
              <a:t>- Jasper Memorial Hospital                                      - Bleckley EMA/EMS</a:t>
            </a:r>
          </a:p>
          <a:p>
            <a:pPr marL="1024128" lvl="4" indent="0">
              <a:buNone/>
            </a:pPr>
            <a:r>
              <a:rPr lang="en-US" dirty="0"/>
              <a:t>- Taylor Regional Hospital 			    - Twiggs County EMA/EMS </a:t>
            </a:r>
          </a:p>
          <a:p>
            <a:pPr marL="1024128" lvl="4" indent="0">
              <a:buNone/>
            </a:pPr>
            <a:r>
              <a:rPr lang="en-US" dirty="0"/>
              <a:t>- Putnam General Hospital </a:t>
            </a:r>
          </a:p>
          <a:p>
            <a:pPr marL="1024128" lvl="4" indent="0">
              <a:buNone/>
            </a:pPr>
            <a:r>
              <a:rPr lang="en-US" dirty="0"/>
              <a:t>- CVVAMC</a:t>
            </a:r>
          </a:p>
          <a:p>
            <a:pPr marL="1024128" lvl="4" indent="0">
              <a:buNone/>
            </a:pPr>
            <a:r>
              <a:rPr lang="en-US" dirty="0"/>
              <a:t>- Central State Hospital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84" y="5297877"/>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0061" y="5798398"/>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9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Projects </a:t>
            </a:r>
            <a:r>
              <a:rPr lang="en-US" dirty="0" err="1"/>
              <a:t>Contd</a:t>
            </a:r>
            <a:r>
              <a:rPr lang="en-US" dirty="0"/>
              <a:t>:</a:t>
            </a:r>
          </a:p>
        </p:txBody>
      </p:sp>
      <p:sp>
        <p:nvSpPr>
          <p:cNvPr id="3" name="Content Placeholder 2"/>
          <p:cNvSpPr>
            <a:spLocks noGrp="1"/>
          </p:cNvSpPr>
          <p:nvPr>
            <p:ph idx="1"/>
          </p:nvPr>
        </p:nvSpPr>
        <p:spPr>
          <a:xfrm>
            <a:off x="498506" y="1139394"/>
            <a:ext cx="10972800" cy="4294476"/>
          </a:xfrm>
        </p:spPr>
        <p:txBody>
          <a:bodyPr>
            <a:normAutofit lnSpcReduction="10000"/>
          </a:bodyPr>
          <a:lstStyle/>
          <a:p>
            <a:pPr marL="342900" indent="-342900">
              <a:buFont typeface="Arial" panose="020B0604020202020204" pitchFamily="34" charset="0"/>
              <a:buChar char="•"/>
            </a:pPr>
            <a:r>
              <a:rPr lang="en-US" dirty="0"/>
              <a:t>An old project back in 2019 we completed was Emergency Lighting Kits for Skilled Nursing Facilities. There are still a few SNFs that have not picked up their kits. Please coordinate a time with me to pick up your kit. </a:t>
            </a:r>
          </a:p>
          <a:p>
            <a:pPr marL="342900" indent="-342900">
              <a:buFont typeface="Arial" panose="020B0604020202020204" pitchFamily="34" charset="0"/>
              <a:buChar char="•"/>
            </a:pPr>
            <a:r>
              <a:rPr lang="en-US" dirty="0"/>
              <a:t>The facilities that have not received Emergency Lighting kits are: </a:t>
            </a:r>
          </a:p>
          <a:p>
            <a:pPr marL="1367028" lvl="4" indent="-342900">
              <a:buFontTx/>
              <a:buChar char="-"/>
            </a:pPr>
            <a:r>
              <a:rPr lang="en-US" dirty="0"/>
              <a:t>Wrightsville Nursing Home 			- McRae Manor </a:t>
            </a:r>
          </a:p>
          <a:p>
            <a:pPr marL="1367028" lvl="4" indent="-342900">
              <a:buFontTx/>
              <a:buChar char="-"/>
            </a:pPr>
            <a:r>
              <a:rPr lang="en-US" dirty="0"/>
              <a:t>Sparta Health &amp; Rehab 			- Treutlen Health &amp; Rehab </a:t>
            </a:r>
          </a:p>
          <a:p>
            <a:pPr marL="1367028" lvl="4" indent="-342900">
              <a:buFontTx/>
              <a:buChar char="-"/>
            </a:pPr>
            <a:r>
              <a:rPr lang="en-US" dirty="0" err="1"/>
              <a:t>Navicent</a:t>
            </a:r>
            <a:r>
              <a:rPr lang="en-US" dirty="0"/>
              <a:t> Skilled Nursing Unit 			- Dublin Air </a:t>
            </a:r>
          </a:p>
          <a:p>
            <a:pPr marL="1367028" lvl="4" indent="-342900">
              <a:buFontTx/>
              <a:buChar char="-"/>
            </a:pPr>
            <a:r>
              <a:rPr lang="en-US" dirty="0" err="1"/>
              <a:t>Crossview</a:t>
            </a:r>
            <a:r>
              <a:rPr lang="en-US" dirty="0"/>
              <a:t> Care Center 			- Glenwood Healthcare </a:t>
            </a:r>
          </a:p>
          <a:p>
            <a:pPr marL="1367028" lvl="4" indent="-342900">
              <a:buFontTx/>
              <a:buChar char="-"/>
            </a:pPr>
            <a:r>
              <a:rPr lang="en-US" dirty="0"/>
              <a:t>Providence of Sparta </a:t>
            </a:r>
          </a:p>
          <a:p>
            <a:pPr marL="1367028" lvl="4" indent="-342900">
              <a:buFontTx/>
              <a:buChar char="-"/>
            </a:pPr>
            <a:r>
              <a:rPr lang="en-US" dirty="0"/>
              <a:t>Bryant Health &amp; Rehab </a:t>
            </a:r>
          </a:p>
          <a:p>
            <a:pPr marL="1024128" lvl="4"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84" y="5297877"/>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0061" y="5798398"/>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265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Projects </a:t>
            </a:r>
            <a:r>
              <a:rPr lang="en-US" dirty="0" err="1"/>
              <a:t>Contd</a:t>
            </a:r>
            <a:r>
              <a:rPr lang="en-US" dirty="0"/>
              <a:t>:</a:t>
            </a:r>
          </a:p>
        </p:txBody>
      </p:sp>
      <p:sp>
        <p:nvSpPr>
          <p:cNvPr id="3" name="Content Placeholder 2"/>
          <p:cNvSpPr>
            <a:spLocks noGrp="1"/>
          </p:cNvSpPr>
          <p:nvPr>
            <p:ph idx="1"/>
          </p:nvPr>
        </p:nvSpPr>
        <p:spPr>
          <a:xfrm>
            <a:off x="498506" y="1139394"/>
            <a:ext cx="10972800" cy="4294476"/>
          </a:xfrm>
        </p:spPr>
        <p:txBody>
          <a:bodyPr>
            <a:normAutofit/>
          </a:bodyPr>
          <a:lstStyle/>
          <a:p>
            <a:pPr marL="342900" indent="-342900">
              <a:buFont typeface="Arial" panose="020B0604020202020204" pitchFamily="34" charset="0"/>
              <a:buChar char="•"/>
            </a:pPr>
            <a:r>
              <a:rPr lang="en-US" dirty="0"/>
              <a:t>Back in 2022 we ordered </a:t>
            </a:r>
            <a:r>
              <a:rPr lang="en-US" dirty="0" err="1"/>
              <a:t>Streamlight</a:t>
            </a:r>
            <a:r>
              <a:rPr lang="en-US" dirty="0"/>
              <a:t> Lanterns to go in the Emergency Lighting Kits to add on to the kit. Only a few facilities have received those: </a:t>
            </a:r>
          </a:p>
          <a:p>
            <a:pPr marL="1367028" lvl="4" indent="-342900">
              <a:buFontTx/>
              <a:buChar char="-"/>
            </a:pPr>
            <a:r>
              <a:rPr lang="en-US" dirty="0"/>
              <a:t>Oconee Health &amp; Rehab 			- Heritage Inn Nursing &amp; Rehab </a:t>
            </a:r>
          </a:p>
          <a:p>
            <a:pPr marL="1367028" lvl="4" indent="-342900">
              <a:buFontTx/>
              <a:buChar char="-"/>
            </a:pPr>
            <a:r>
              <a:rPr lang="en-US" dirty="0"/>
              <a:t>The Retreat Nursing Home			- Eastman Health &amp; Rehab </a:t>
            </a:r>
          </a:p>
          <a:p>
            <a:pPr marL="1367028" lvl="4" indent="-342900">
              <a:buFontTx/>
              <a:buChar char="-"/>
            </a:pPr>
            <a:r>
              <a:rPr lang="en-US" dirty="0"/>
              <a:t>Glen Eagle Health Care			- Georgia War Veterans Home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84" y="5297877"/>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0061" y="5798398"/>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818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 </a:t>
            </a:r>
          </a:p>
        </p:txBody>
      </p:sp>
      <p:sp>
        <p:nvSpPr>
          <p:cNvPr id="3" name="Content Placeholder 2"/>
          <p:cNvSpPr>
            <a:spLocks noGrp="1"/>
          </p:cNvSpPr>
          <p:nvPr>
            <p:ph idx="1"/>
          </p:nvPr>
        </p:nvSpPr>
        <p:spPr>
          <a:xfrm>
            <a:off x="472869" y="1430788"/>
            <a:ext cx="10972800" cy="4325112"/>
          </a:xfrm>
        </p:spPr>
        <p:txBody>
          <a:bodyPr/>
          <a:lstStyle/>
          <a:p>
            <a:pPr marL="342900" indent="-342900">
              <a:buFont typeface="Arial" panose="020B0604020202020204" pitchFamily="34" charset="0"/>
              <a:buChar char="•"/>
            </a:pPr>
            <a:r>
              <a:rPr lang="en-US" dirty="0"/>
              <a:t>We have not received our budgets from state and GHA yet. They are hopeful end of September. We will have around $40,000 in Carryover funds that will be spent on DECON items and Portable AC units. With $152,000 in our new budget that has to be spent by June 30. No carryover will happen next year because it is the end of the grant cycle.</a:t>
            </a:r>
          </a:p>
          <a:p>
            <a:pPr marL="342900" indent="-342900">
              <a:buFont typeface="Arial" panose="020B0604020202020204" pitchFamily="34" charset="0"/>
              <a:buChar char="•"/>
            </a:pPr>
            <a:r>
              <a:rPr lang="en-US" dirty="0"/>
              <a:t>This year the focus is Chemical. DECON kits (and training) for hospitals will be the major project to tie in the Radiation and Chemical projects.</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392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Coalition business</a:t>
            </a:r>
          </a:p>
        </p:txBody>
      </p:sp>
      <p:sp>
        <p:nvSpPr>
          <p:cNvPr id="3" name="Content Placeholder 2"/>
          <p:cNvSpPr>
            <a:spLocks noGrp="1"/>
          </p:cNvSpPr>
          <p:nvPr>
            <p:ph idx="1"/>
          </p:nvPr>
        </p:nvSpPr>
        <p:spPr>
          <a:xfrm>
            <a:off x="472869" y="1430788"/>
            <a:ext cx="10972800" cy="4325112"/>
          </a:xfrm>
        </p:spPr>
        <p:txBody>
          <a:bodyPr>
            <a:normAutofit/>
          </a:bodyPr>
          <a:lstStyle/>
          <a:p>
            <a:pPr marL="342900" indent="-342900">
              <a:buFont typeface="Arial" panose="020B0604020202020204" pitchFamily="34" charset="0"/>
              <a:buChar char="•"/>
            </a:pPr>
            <a:r>
              <a:rPr lang="en-US" dirty="0"/>
              <a:t>We currently still do not fully have our guidance for this year, but we did receive some. July 1 started the new 5 year grant cycle and will run from July 1, 2024-June 30, 2029. </a:t>
            </a:r>
          </a:p>
          <a:p>
            <a:pPr marL="342900" indent="-342900">
              <a:buFont typeface="Arial" panose="020B0604020202020204" pitchFamily="34" charset="0"/>
              <a:buChar char="•"/>
            </a:pPr>
            <a:r>
              <a:rPr lang="en-US" dirty="0"/>
              <a:t>Some of the topics that will be our focus: Extended Downtime, Patient Placement, Cyber Security, Resource Management, Health Care Workforce Support and more. This year will consist of a lot of plans and Coalition Assessments. Be on the lookout for multiple surveys.</a:t>
            </a:r>
          </a:p>
          <a:p>
            <a:pPr marL="342900" indent="-342900">
              <a:buFont typeface="Arial" panose="020B0604020202020204" pitchFamily="34" charset="0"/>
              <a:buChar char="•"/>
            </a:pPr>
            <a:r>
              <a:rPr lang="en-US" dirty="0"/>
              <a:t>We will still have our annual MRSE and biannual communication drills.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271779"/>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387512"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743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9437"/>
            <a:ext cx="10972800" cy="1066800"/>
          </a:xfrm>
        </p:spPr>
        <p:txBody>
          <a:bodyPr/>
          <a:lstStyle/>
          <a:p>
            <a:pPr algn="ctr"/>
            <a:r>
              <a:rPr lang="en-US" b="1" dirty="0"/>
              <a:t>Conferences/Meetings/Exercises/Trainings </a:t>
            </a:r>
            <a:endParaRPr lang="en-US" dirty="0"/>
          </a:p>
        </p:txBody>
      </p:sp>
      <p:sp>
        <p:nvSpPr>
          <p:cNvPr id="3" name="Content Placeholder 2"/>
          <p:cNvSpPr>
            <a:spLocks noGrp="1"/>
          </p:cNvSpPr>
          <p:nvPr>
            <p:ph idx="1"/>
          </p:nvPr>
        </p:nvSpPr>
        <p:spPr>
          <a:xfrm>
            <a:off x="0" y="991315"/>
            <a:ext cx="12239001" cy="5368056"/>
          </a:xfrm>
        </p:spPr>
        <p:txBody>
          <a:bodyPr>
            <a:normAutofit/>
          </a:bodyPr>
          <a:lstStyle/>
          <a:p>
            <a:pPr marL="109728" indent="0">
              <a:buNone/>
            </a:pPr>
            <a:r>
              <a:rPr lang="en-US" b="1" u="sng" dirty="0"/>
              <a:t>EVENT 		DATES</a:t>
            </a:r>
            <a:r>
              <a:rPr lang="en-US" u="sng" dirty="0"/>
              <a:t>	          	 </a:t>
            </a:r>
            <a:r>
              <a:rPr lang="en-US" b="1" u="sng" dirty="0"/>
              <a:t>LOCATIONS</a:t>
            </a:r>
            <a:r>
              <a:rPr lang="en-US" u="sng" dirty="0"/>
              <a:t>			</a:t>
            </a:r>
            <a:r>
              <a:rPr lang="en-US" b="1" u="sng" dirty="0"/>
              <a:t>SIGN UP</a:t>
            </a:r>
          </a:p>
          <a:p>
            <a:pPr marL="109728" indent="0">
              <a:buNone/>
            </a:pPr>
            <a:r>
              <a:rPr lang="en-US" sz="2200" b="1" dirty="0"/>
              <a:t>Communication Drill    November 19, 2024	Via Everbridge			All members</a:t>
            </a:r>
          </a:p>
          <a:p>
            <a:pPr marL="109728" indent="0">
              <a:buNone/>
            </a:pPr>
            <a:r>
              <a:rPr lang="en-US" sz="2200" b="1" dirty="0"/>
              <a:t>Coalition Meeting	November 21, 2024	OFTC				Survey Monkey </a:t>
            </a:r>
          </a:p>
          <a:p>
            <a:pPr marL="109728" indent="0">
              <a:buNone/>
            </a:pPr>
            <a:r>
              <a:rPr lang="en-US" sz="2200" b="1" dirty="0"/>
              <a:t>NHCPC		Dec 10-12, 2024	Orlando, FL			Coalition leadership</a:t>
            </a:r>
          </a:p>
          <a:p>
            <a:pPr marL="109728" indent="0">
              <a:buNone/>
            </a:pPr>
            <a:r>
              <a:rPr lang="en-US" sz="2200" b="1" dirty="0"/>
              <a:t>Coalition Mtg	 	February 13, 2025	OFTC				Survey Monkey</a:t>
            </a:r>
          </a:p>
          <a:p>
            <a:pPr marL="109728" indent="0">
              <a:buNone/>
            </a:pPr>
            <a:r>
              <a:rPr lang="en-US" sz="2200" b="1" dirty="0"/>
              <a:t>Hurricane Conf	TBD?							Coalition Leadership	</a:t>
            </a:r>
          </a:p>
          <a:p>
            <a:pPr marL="109728" indent="0">
              <a:buNone/>
            </a:pPr>
            <a:r>
              <a:rPr lang="en-US" sz="2200" b="1" dirty="0"/>
              <a:t>EMAG			April 8-11, 2025	Jekyll Island, GA		25 spots </a:t>
            </a:r>
          </a:p>
          <a:p>
            <a:pPr marL="109728" indent="0">
              <a:buNone/>
            </a:pPr>
            <a:r>
              <a:rPr lang="en-US" sz="2200" b="1" dirty="0"/>
              <a:t>Coalition Meeting	May 22, 2025		OFTC				Survey Monkey </a:t>
            </a:r>
          </a:p>
          <a:p>
            <a:pPr marL="109728" indent="0">
              <a:buNone/>
            </a:pPr>
            <a:r>
              <a:rPr lang="en-US" sz="2200" b="1" dirty="0"/>
              <a:t>MRSE			TBD (March 25?)	Hospitals			See Megan</a:t>
            </a:r>
            <a:endParaRPr lang="en-US" b="1" dirty="0"/>
          </a:p>
          <a:p>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83" y="535327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23500" y="527275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0" y="5358327"/>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21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0555"/>
            <a:ext cx="10972800" cy="1066800"/>
          </a:xfrm>
        </p:spPr>
        <p:txBody>
          <a:bodyPr/>
          <a:lstStyle/>
          <a:p>
            <a:pPr algn="ctr"/>
            <a:r>
              <a:rPr lang="en-US" dirty="0"/>
              <a:t>Region H Information &amp; Where to Find it</a:t>
            </a:r>
          </a:p>
        </p:txBody>
      </p:sp>
      <p:sp>
        <p:nvSpPr>
          <p:cNvPr id="3" name="Content Placeholder 2"/>
          <p:cNvSpPr>
            <a:spLocks noGrp="1"/>
          </p:cNvSpPr>
          <p:nvPr>
            <p:ph idx="1"/>
          </p:nvPr>
        </p:nvSpPr>
        <p:spPr>
          <a:xfrm>
            <a:off x="489960" y="1246850"/>
            <a:ext cx="10972800" cy="4325112"/>
          </a:xfrm>
        </p:spPr>
        <p:txBody>
          <a:bodyPr>
            <a:normAutofit fontScale="92500"/>
          </a:bodyPr>
          <a:lstStyle/>
          <a:p>
            <a:pPr marL="342900" indent="-342900">
              <a:buFont typeface="Arial" panose="020B0604020202020204" pitchFamily="34" charset="0"/>
              <a:buChar char="•"/>
            </a:pPr>
            <a:r>
              <a:rPr lang="en-US" dirty="0"/>
              <a:t>Region H Website: </a:t>
            </a:r>
            <a:r>
              <a:rPr lang="en-US" dirty="0">
                <a:hlinkClick r:id="rId3"/>
              </a:rPr>
              <a:t>www.garegionhcoalition.com</a:t>
            </a:r>
            <a:endParaRPr lang="en-US" dirty="0"/>
          </a:p>
          <a:p>
            <a:pPr marL="342900" indent="-342900">
              <a:buFont typeface="Arial" panose="020B0604020202020204" pitchFamily="34" charset="0"/>
              <a:buChar char="•"/>
            </a:pPr>
            <a:r>
              <a:rPr lang="en-US" dirty="0"/>
              <a:t>All information can also be found on </a:t>
            </a:r>
            <a:r>
              <a:rPr lang="en-US" dirty="0">
                <a:hlinkClick r:id="rId4"/>
              </a:rPr>
              <a:t>www.GHC911.org</a:t>
            </a:r>
            <a:r>
              <a:rPr lang="en-US" dirty="0"/>
              <a:t>  </a:t>
            </a:r>
            <a:endParaRPr lang="en-US" b="1" u="sng" dirty="0">
              <a:solidFill>
                <a:srgbClr val="FF0000"/>
              </a:solidFill>
              <a:highlight>
                <a:srgbClr val="FFFF00"/>
              </a:highlight>
            </a:endParaRPr>
          </a:p>
          <a:p>
            <a:pPr marL="342900" indent="-342900">
              <a:buFont typeface="Arial" panose="020B0604020202020204" pitchFamily="34" charset="0"/>
              <a:buChar char="•"/>
            </a:pPr>
            <a:r>
              <a:rPr lang="en-US" dirty="0"/>
              <a:t>If you haven’t already, please sign up as a new user. This is the website for GHA911. Even if you had a log in on the old website you must create a new one.</a:t>
            </a:r>
          </a:p>
          <a:p>
            <a:pPr marL="342900" indent="-342900">
              <a:buFont typeface="Arial" panose="020B0604020202020204" pitchFamily="34" charset="0"/>
              <a:buChar char="•"/>
            </a:pPr>
            <a:r>
              <a:rPr lang="en-US" dirty="0"/>
              <a:t>Steps: GHC911.org </a:t>
            </a:r>
            <a:r>
              <a:rPr lang="en-US" dirty="0">
                <a:sym typeface="Wingdings" panose="05000000000000000000" pitchFamily="2" charset="2"/>
              </a:rPr>
              <a:t> Sign Up Enter all </a:t>
            </a:r>
            <a:r>
              <a:rPr lang="en-US" dirty="0" err="1">
                <a:sym typeface="Wingdings" panose="05000000000000000000" pitchFamily="2" charset="2"/>
              </a:rPr>
              <a:t>informationwe</a:t>
            </a:r>
            <a:r>
              <a:rPr lang="en-US" dirty="0">
                <a:sym typeface="Wingdings" panose="05000000000000000000" pitchFamily="2" charset="2"/>
              </a:rPr>
              <a:t> will approve you. </a:t>
            </a:r>
          </a:p>
          <a:p>
            <a:pPr marL="1028700" lvl="1" indent="-342900"/>
            <a:r>
              <a:rPr lang="en-US" dirty="0">
                <a:sym typeface="Wingdings" panose="05000000000000000000" pitchFamily="2" charset="2"/>
              </a:rPr>
              <a:t>Once you are approved you can find everything on here under the File Manager tab-&gt; Regional Coalitions -&gt; Region H. You can find everything from plans, trainings, exercises, and all Coalition meeting minutes and documents. </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120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r>
              <a:rPr lang="en-US" b="1" dirty="0"/>
              <a:t>Region H Leadership               EMA contacts</a:t>
            </a: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75" y="527905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40087" y="580877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22B41609-A7C5-9167-3CDD-D3368EDDB439}"/>
              </a:ext>
            </a:extLst>
          </p:cNvPr>
          <p:cNvPicPr>
            <a:picLocks noChangeAspect="1"/>
          </p:cNvPicPr>
          <p:nvPr/>
        </p:nvPicPr>
        <p:blipFill>
          <a:blip r:embed="rId4"/>
          <a:stretch>
            <a:fillRect/>
          </a:stretch>
        </p:blipFill>
        <p:spPr>
          <a:xfrm>
            <a:off x="52575" y="2033033"/>
            <a:ext cx="5751704" cy="1865169"/>
          </a:xfrm>
          <a:prstGeom prst="rect">
            <a:avLst/>
          </a:prstGeom>
        </p:spPr>
      </p:pic>
      <p:pic>
        <p:nvPicPr>
          <p:cNvPr id="4" name="Picture 3">
            <a:extLst>
              <a:ext uri="{FF2B5EF4-FFF2-40B4-BE49-F238E27FC236}">
                <a16:creationId xmlns:a16="http://schemas.microsoft.com/office/drawing/2014/main" id="{701D4D35-F909-6446-2B8E-BC69A39E9123}"/>
              </a:ext>
            </a:extLst>
          </p:cNvPr>
          <p:cNvPicPr>
            <a:picLocks noChangeAspect="1"/>
          </p:cNvPicPr>
          <p:nvPr/>
        </p:nvPicPr>
        <p:blipFill>
          <a:blip r:embed="rId5"/>
          <a:stretch>
            <a:fillRect/>
          </a:stretch>
        </p:blipFill>
        <p:spPr>
          <a:xfrm>
            <a:off x="5804279" y="1403059"/>
            <a:ext cx="5972175" cy="3536408"/>
          </a:xfrm>
          <a:prstGeom prst="rect">
            <a:avLst/>
          </a:prstGeom>
        </p:spPr>
      </p:pic>
    </p:spTree>
    <p:extLst>
      <p:ext uri="{BB962C8B-B14F-4D97-AF65-F5344CB8AC3E}">
        <p14:creationId xmlns:p14="http://schemas.microsoft.com/office/powerpoint/2010/main" val="2452919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b="1" dirty="0">
                <a:highlight>
                  <a:srgbClr val="FFFF00"/>
                </a:highlight>
              </a:rPr>
              <a:t>EMA</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47" y="373246"/>
            <a:ext cx="10895888" cy="1066800"/>
          </a:xfrm>
        </p:spPr>
        <p:txBody>
          <a:bodyPr/>
          <a:lstStyle/>
          <a:p>
            <a:pPr algn="ctr"/>
            <a:r>
              <a:rPr lang="en-US" b="1" dirty="0"/>
              <a:t>Next Coalition Meeting</a:t>
            </a:r>
            <a:endParaRPr lang="en-US" dirty="0"/>
          </a:p>
        </p:txBody>
      </p:sp>
      <p:sp>
        <p:nvSpPr>
          <p:cNvPr id="3" name="Content Placeholder 2"/>
          <p:cNvSpPr>
            <a:spLocks noGrp="1"/>
          </p:cNvSpPr>
          <p:nvPr>
            <p:ph idx="1"/>
          </p:nvPr>
        </p:nvSpPr>
        <p:spPr>
          <a:xfrm>
            <a:off x="76912" y="1153685"/>
            <a:ext cx="12191999" cy="4602215"/>
          </a:xfrm>
        </p:spPr>
        <p:txBody>
          <a:bodyPr>
            <a:normAutofit/>
          </a:bodyPr>
          <a:lstStyle/>
          <a:p>
            <a:pPr marL="109728" indent="0">
              <a:buNone/>
            </a:pPr>
            <a:endParaRPr lang="en-US" b="1" dirty="0"/>
          </a:p>
          <a:p>
            <a:pPr lvl="1"/>
            <a:r>
              <a:rPr lang="en-US" b="1" dirty="0"/>
              <a:t>Thursday, November 21, 2024</a:t>
            </a:r>
          </a:p>
          <a:p>
            <a:pPr lvl="2"/>
            <a:r>
              <a:rPr lang="en-US" dirty="0"/>
              <a:t>OFTC, YKK room 10:00a-1:00p</a:t>
            </a:r>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10" y="5283481"/>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55878" y="5788312"/>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4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b="1" dirty="0">
                <a:highlight>
                  <a:srgbClr val="FFFF00"/>
                </a:highlight>
              </a:rPr>
              <a:t>EMS</a:t>
            </a:r>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03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b="1" dirty="0">
                <a:highlight>
                  <a:srgbClr val="FFFF00"/>
                </a:highlight>
              </a:rPr>
              <a:t>Public Health </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339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b="1" dirty="0">
                <a:highlight>
                  <a:srgbClr val="FFFF00"/>
                </a:highlight>
              </a:rPr>
              <a:t>Epidemiology</a:t>
            </a:r>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916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b="1" dirty="0">
                <a:highlight>
                  <a:srgbClr val="FFFF00"/>
                </a:highlight>
              </a:rPr>
              <a:t>Hospital</a:t>
            </a:r>
          </a:p>
          <a:p>
            <a:pPr marL="0" indent="0">
              <a:buNone/>
            </a:pPr>
            <a:endParaRPr lang="en-US" dirty="0"/>
          </a:p>
          <a:p>
            <a:pPr marL="0" indent="0">
              <a:buNone/>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69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b="1" dirty="0">
                <a:highlight>
                  <a:srgbClr val="FFFF00"/>
                </a:highlight>
              </a:rPr>
              <a:t>GPFL </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dirty="0"/>
              <a:t>GPFL </a:t>
            </a:r>
          </a:p>
          <a:p>
            <a:pPr marL="342900" indent="-342900">
              <a:buFont typeface="Arial" panose="020B0604020202020204" pitchFamily="34" charset="0"/>
              <a:buChar char="•"/>
            </a:pPr>
            <a:r>
              <a:rPr lang="en-US" sz="2800" b="1" dirty="0">
                <a:highlight>
                  <a:srgbClr val="FFFF00"/>
                </a:highlight>
              </a:rPr>
              <a:t>LTC</a:t>
            </a:r>
            <a:endParaRPr lang="en-US" b="1" dirty="0">
              <a:highlight>
                <a:srgbClr val="FFFF00"/>
              </a:highlight>
            </a:endParaRPr>
          </a:p>
          <a:p>
            <a:pPr marL="342900" indent="-342900">
              <a:buFont typeface="Arial" panose="020B0604020202020204" pitchFamily="34" charset="0"/>
              <a:buChar char="•"/>
            </a:pPr>
            <a:endParaRPr lang="en-US" dirty="0"/>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21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259"/>
            <a:ext cx="10972800" cy="1066800"/>
          </a:xfrm>
        </p:spPr>
        <p:txBody>
          <a:bodyPr/>
          <a:lstStyle/>
          <a:p>
            <a:pPr algn="ctr"/>
            <a:r>
              <a:rPr lang="en-US" dirty="0"/>
              <a:t>Updates</a:t>
            </a:r>
          </a:p>
        </p:txBody>
      </p:sp>
      <p:sp>
        <p:nvSpPr>
          <p:cNvPr id="3" name="Content Placeholder 2"/>
          <p:cNvSpPr>
            <a:spLocks noGrp="1"/>
          </p:cNvSpPr>
          <p:nvPr>
            <p:ph idx="1"/>
          </p:nvPr>
        </p:nvSpPr>
        <p:spPr>
          <a:xfrm>
            <a:off x="421594" y="1124076"/>
            <a:ext cx="10972800" cy="4325112"/>
          </a:xfrm>
        </p:spPr>
        <p:txBody>
          <a:bodyPr>
            <a:normAutofit/>
          </a:bodyPr>
          <a:lstStyle/>
          <a:p>
            <a:pPr marL="342900" indent="-342900">
              <a:buFont typeface="Arial" panose="020B0604020202020204" pitchFamily="34" charset="0"/>
              <a:buChar char="•"/>
            </a:pPr>
            <a:r>
              <a:rPr lang="en-US" sz="2800" dirty="0"/>
              <a:t>EMA </a:t>
            </a:r>
          </a:p>
          <a:p>
            <a:pPr marL="342900" indent="-342900">
              <a:buFont typeface="Arial" panose="020B0604020202020204" pitchFamily="34" charset="0"/>
              <a:buChar char="•"/>
            </a:pPr>
            <a:r>
              <a:rPr lang="en-US" sz="2800" dirty="0"/>
              <a:t>EMS</a:t>
            </a:r>
          </a:p>
          <a:p>
            <a:pPr marL="342900" indent="-342900">
              <a:buFont typeface="Arial" panose="020B0604020202020204" pitchFamily="34" charset="0"/>
              <a:buChar char="•"/>
            </a:pPr>
            <a:r>
              <a:rPr lang="en-US" dirty="0"/>
              <a:t>Public Health </a:t>
            </a:r>
          </a:p>
          <a:p>
            <a:pPr marL="342900" indent="-342900">
              <a:buFont typeface="Arial" panose="020B0604020202020204" pitchFamily="34" charset="0"/>
              <a:buChar char="•"/>
            </a:pPr>
            <a:r>
              <a:rPr lang="en-US" dirty="0"/>
              <a:t>Epidemiology</a:t>
            </a:r>
          </a:p>
          <a:p>
            <a:pPr marL="342900" indent="-342900">
              <a:buFont typeface="Arial" panose="020B0604020202020204" pitchFamily="34" charset="0"/>
              <a:buChar char="•"/>
            </a:pPr>
            <a:r>
              <a:rPr lang="en-US" sz="2800" dirty="0"/>
              <a:t>Hospital</a:t>
            </a:r>
          </a:p>
          <a:p>
            <a:pPr marL="342900" indent="-342900">
              <a:buFont typeface="Arial" panose="020B0604020202020204" pitchFamily="34" charset="0"/>
              <a:buChar char="•"/>
            </a:pPr>
            <a:r>
              <a:rPr lang="en-US" dirty="0"/>
              <a:t>GPFL </a:t>
            </a:r>
          </a:p>
          <a:p>
            <a:pPr marL="342900" indent="-342900">
              <a:buFont typeface="Arial" panose="020B0604020202020204" pitchFamily="34" charset="0"/>
              <a:buChar char="•"/>
            </a:pPr>
            <a:r>
              <a:rPr lang="en-US" sz="2800" dirty="0"/>
              <a:t>LTC</a:t>
            </a:r>
            <a:endParaRPr lang="en-US" dirty="0"/>
          </a:p>
          <a:p>
            <a:pPr marL="342900" indent="-342900">
              <a:buFont typeface="Arial" panose="020B0604020202020204" pitchFamily="34" charset="0"/>
              <a:buChar char="•"/>
            </a:pPr>
            <a:r>
              <a:rPr lang="en-US" b="1" dirty="0">
                <a:highlight>
                  <a:srgbClr val="FFFF00"/>
                </a:highlight>
              </a:rPr>
              <a:t>State Partners</a:t>
            </a:r>
          </a:p>
          <a:p>
            <a:pPr marL="0" indent="0">
              <a:buNone/>
            </a:pPr>
            <a:endParaRPr lang="en-US" sz="2800" dirty="0"/>
          </a:p>
          <a:p>
            <a:pPr marL="0" indent="0">
              <a:buNone/>
            </a:pPr>
            <a:endParaRPr lang="en-US" dirty="0"/>
          </a:p>
        </p:txBody>
      </p:sp>
      <p:pic>
        <p:nvPicPr>
          <p:cNvPr id="5" name="Picture 4">
            <a:extLst>
              <a:ext uri="{FF2B5EF4-FFF2-40B4-BE49-F238E27FC236}">
                <a16:creationId xmlns:a16="http://schemas.microsoft.com/office/drawing/2014/main" id="{6D4794F2-B659-B011-97C0-60D4FCCD29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50" y="5272143"/>
            <a:ext cx="1387512" cy="1390784"/>
          </a:xfrm>
          <a:prstGeom prst="rect">
            <a:avLst/>
          </a:prstGeom>
        </p:spPr>
      </p:pic>
      <p:sp>
        <p:nvSpPr>
          <p:cNvPr id="6" name="TextBox 5">
            <a:extLst>
              <a:ext uri="{FF2B5EF4-FFF2-40B4-BE49-F238E27FC236}">
                <a16:creationId xmlns:a16="http://schemas.microsoft.com/office/drawing/2014/main" id="{A25BF8E9-5736-EB43-AA96-3C008FADCDE1}"/>
              </a:ext>
            </a:extLst>
          </p:cNvPr>
          <p:cNvSpPr txBox="1"/>
          <p:nvPr/>
        </p:nvSpPr>
        <p:spPr>
          <a:xfrm>
            <a:off x="1491362" y="5782461"/>
            <a:ext cx="5092560" cy="461665"/>
          </a:xfrm>
          <a:prstGeom prst="rect">
            <a:avLst/>
          </a:prstGeom>
          <a:noFill/>
        </p:spPr>
        <p:txBody>
          <a:bodyPr wrap="square" rtlCol="0">
            <a:spAutoFit/>
          </a:bodyPr>
          <a:lstStyle/>
          <a:p>
            <a:r>
              <a:rPr lang="en-US" sz="2400" dirty="0">
                <a:solidFill>
                  <a:schemeClr val="accent2">
                    <a:lumMod val="50000"/>
                  </a:schemeClr>
                </a:solidFill>
              </a:rPr>
              <a:t>Region H Healthcare Coalition</a:t>
            </a:r>
          </a:p>
        </p:txBody>
      </p:sp>
      <p:cxnSp>
        <p:nvCxnSpPr>
          <p:cNvPr id="9" name="Straight Connector 8">
            <a:extLst>
              <a:ext uri="{FF2B5EF4-FFF2-40B4-BE49-F238E27FC236}">
                <a16:creationId xmlns:a16="http://schemas.microsoft.com/office/drawing/2014/main" id="{9C4626E3-17E1-AD1C-D44A-6F2E9D0C5CB0}"/>
              </a:ext>
            </a:extLst>
          </p:cNvPr>
          <p:cNvCxnSpPr>
            <a:cxnSpLocks/>
          </p:cNvCxnSpPr>
          <p:nvPr/>
        </p:nvCxnSpPr>
        <p:spPr>
          <a:xfrm>
            <a:off x="0" y="5170205"/>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366CC69-0730-18DB-5837-E0D55F3396A8}"/>
              </a:ext>
            </a:extLst>
          </p:cNvPr>
          <p:cNvCxnSpPr>
            <a:cxnSpLocks/>
          </p:cNvCxnSpPr>
          <p:nvPr/>
        </p:nvCxnSpPr>
        <p:spPr>
          <a:xfrm>
            <a:off x="0" y="6813846"/>
            <a:ext cx="1219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3EB4662-E559-6D54-F9EF-1C5A022237DE}"/>
              </a:ext>
            </a:extLst>
          </p:cNvPr>
          <p:cNvCxnSpPr>
            <a:cxnSpLocks/>
          </p:cNvCxnSpPr>
          <p:nvPr/>
        </p:nvCxnSpPr>
        <p:spPr>
          <a:xfrm>
            <a:off x="1" y="5247232"/>
            <a:ext cx="121919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5082658-16A4-D6D8-51E6-5E69DCDD4AE8}"/>
              </a:ext>
            </a:extLst>
          </p:cNvPr>
          <p:cNvCxnSpPr>
            <a:cxnSpLocks/>
          </p:cNvCxnSpPr>
          <p:nvPr/>
        </p:nvCxnSpPr>
        <p:spPr>
          <a:xfrm>
            <a:off x="0" y="674405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993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Training presentation</Template>
  <TotalTime>13419</TotalTime>
  <Words>2347</Words>
  <Application>Microsoft Office PowerPoint</Application>
  <PresentationFormat>Widescreen</PresentationFormat>
  <Paragraphs>193</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Georgia</vt:lpstr>
      <vt:lpstr>Impact</vt:lpstr>
      <vt:lpstr>Wingdings</vt:lpstr>
      <vt:lpstr>Wingdings 2</vt:lpstr>
      <vt:lpstr>Training presentation</vt:lpstr>
      <vt:lpstr>            Region H  Healthcare Coalition </vt:lpstr>
      <vt:lpstr>Updates</vt:lpstr>
      <vt:lpstr>Updates</vt:lpstr>
      <vt:lpstr>Updates</vt:lpstr>
      <vt:lpstr>Updates</vt:lpstr>
      <vt:lpstr>Updates</vt:lpstr>
      <vt:lpstr>Updates</vt:lpstr>
      <vt:lpstr>Updates</vt:lpstr>
      <vt:lpstr>Updates</vt:lpstr>
      <vt:lpstr>All about the Region H Healthcare Coalition</vt:lpstr>
      <vt:lpstr>Real World Events</vt:lpstr>
      <vt:lpstr>Coalition Projects</vt:lpstr>
      <vt:lpstr>Coalition Projects Contd:</vt:lpstr>
      <vt:lpstr>Coalition Projects Contd:</vt:lpstr>
      <vt:lpstr>Coalition business </vt:lpstr>
      <vt:lpstr>Coalition business</vt:lpstr>
      <vt:lpstr>Conferences/Meetings/Exercises/Trainings </vt:lpstr>
      <vt:lpstr>Region H Information &amp; Where to Find it</vt:lpstr>
      <vt:lpstr>Region H Leadership               EMA contacts</vt:lpstr>
      <vt:lpstr>Next Coalition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H  Healthcare Coalition</dc:title>
  <dc:creator>Craft, Megan</dc:creator>
  <cp:lastModifiedBy>Craft, Megan</cp:lastModifiedBy>
  <cp:revision>28</cp:revision>
  <dcterms:created xsi:type="dcterms:W3CDTF">2022-05-10T15:28:01Z</dcterms:created>
  <dcterms:modified xsi:type="dcterms:W3CDTF">2024-08-21T20:19:53Z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